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014" y="-6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19" name="18 Marcador de pie de página"/>
          <p:cNvSpPr>
            <a:spLocks noGrp="1"/>
          </p:cNvSpPr>
          <p:nvPr>
            <p:ph type="ftr" sz="quarter" idx="11"/>
          </p:nvPr>
        </p:nvSpPr>
        <p:spPr/>
        <p:txBody>
          <a:bodyPr/>
          <a:lstStyle/>
          <a:p>
            <a:endParaRPr lang="es-VE"/>
          </a:p>
        </p:txBody>
      </p:sp>
      <p:sp>
        <p:nvSpPr>
          <p:cNvPr id="27" name="26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8" name="7 Marcador de pie de página"/>
          <p:cNvSpPr>
            <a:spLocks noGrp="1"/>
          </p:cNvSpPr>
          <p:nvPr>
            <p:ph type="ftr" sz="quarter" idx="11"/>
          </p:nvPr>
        </p:nvSpPr>
        <p:spPr/>
        <p:txBody>
          <a:bodyPr/>
          <a:lstStyle/>
          <a:p>
            <a:endParaRPr lang="es-VE"/>
          </a:p>
        </p:txBody>
      </p:sp>
      <p:sp>
        <p:nvSpPr>
          <p:cNvPr id="9" name="8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8" name="7 Marcador de número de diapositiva"/>
          <p:cNvSpPr>
            <a:spLocks noGrp="1"/>
          </p:cNvSpPr>
          <p:nvPr>
            <p:ph type="sldNum" sz="quarter" idx="11"/>
          </p:nvPr>
        </p:nvSpPr>
        <p:spPr/>
        <p:txBody>
          <a:bodyPr/>
          <a:lstStyle/>
          <a:p>
            <a:fld id="{DF3F40E0-8409-4745-89D2-651E0539D5A3}" type="slidenum">
              <a:rPr lang="es-VE" smtClean="0"/>
              <a:pPr/>
              <a:t>‹Nº›</a:t>
            </a:fld>
            <a:endParaRPr lang="es-VE"/>
          </a:p>
        </p:txBody>
      </p:sp>
      <p:sp>
        <p:nvSpPr>
          <p:cNvPr id="9" name="8 Marcador de pie de página"/>
          <p:cNvSpPr>
            <a:spLocks noGrp="1"/>
          </p:cNvSpPr>
          <p:nvPr>
            <p:ph type="ftr" sz="quarter" idx="12"/>
          </p:nvPr>
        </p:nvSpPr>
        <p:spPr/>
        <p:txBody>
          <a:bodyPr/>
          <a:lstStyle/>
          <a:p>
            <a:endParaRPr lang="es-V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3" name="2 Marcador de pie de página"/>
          <p:cNvSpPr>
            <a:spLocks noGrp="1"/>
          </p:cNvSpPr>
          <p:nvPr>
            <p:ph type="ftr" sz="quarter" idx="11"/>
          </p:nvPr>
        </p:nvSpPr>
        <p:spPr/>
        <p:txBody>
          <a:bodyPr/>
          <a:lstStyle/>
          <a:p>
            <a:endParaRPr lang="es-VE"/>
          </a:p>
        </p:txBody>
      </p:sp>
      <p:sp>
        <p:nvSpPr>
          <p:cNvPr id="4" name="3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a:xfrm>
            <a:off x="8156448" y="6422064"/>
            <a:ext cx="762000" cy="365125"/>
          </a:xfrm>
        </p:spPr>
        <p:txBody>
          <a:bodyPr/>
          <a:lstStyle/>
          <a:p>
            <a:fld id="{DF3F40E0-8409-4745-89D2-651E0539D5A3}" type="slidenum">
              <a:rPr lang="es-VE" smtClean="0"/>
              <a:pPr/>
              <a:t>‹Nº›</a:t>
            </a:fld>
            <a:endParaRPr lang="es-V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C13EDC65-7DE4-43FD-8854-B49D5D06768D}" type="datetimeFigureOut">
              <a:rPr lang="es-VE" smtClean="0"/>
              <a:pPr/>
              <a:t>28/04/2015</a:t>
            </a:fld>
            <a:endParaRPr lang="es-VE"/>
          </a:p>
        </p:txBody>
      </p:sp>
      <p:sp>
        <p:nvSpPr>
          <p:cNvPr id="6" name="5 Marcador de pie de página"/>
          <p:cNvSpPr>
            <a:spLocks noGrp="1"/>
          </p:cNvSpPr>
          <p:nvPr>
            <p:ph type="ftr" sz="quarter" idx="11"/>
          </p:nvPr>
        </p:nvSpPr>
        <p:spPr/>
        <p:txBody>
          <a:bodyPr/>
          <a:lstStyle/>
          <a:p>
            <a:endParaRPr lang="es-VE"/>
          </a:p>
        </p:txBody>
      </p:sp>
      <p:sp>
        <p:nvSpPr>
          <p:cNvPr id="7" name="6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13EDC65-7DE4-43FD-8854-B49D5D06768D}" type="datetimeFigureOut">
              <a:rPr lang="es-VE" smtClean="0"/>
              <a:pPr/>
              <a:t>28/04/2015</a:t>
            </a:fld>
            <a:endParaRPr lang="es-VE"/>
          </a:p>
        </p:txBody>
      </p:sp>
      <p:sp>
        <p:nvSpPr>
          <p:cNvPr id="5" name="4 Marcador de pie de página"/>
          <p:cNvSpPr>
            <a:spLocks noGrp="1"/>
          </p:cNvSpPr>
          <p:nvPr>
            <p:ph type="ftr" sz="quarter" idx="11"/>
          </p:nvPr>
        </p:nvSpPr>
        <p:spPr/>
        <p:txBody>
          <a:bodyPr/>
          <a:lstStyle/>
          <a:p>
            <a:endParaRPr lang="es-VE"/>
          </a:p>
        </p:txBody>
      </p:sp>
      <p:sp>
        <p:nvSpPr>
          <p:cNvPr id="6" name="5 Marcador de número de diapositiva"/>
          <p:cNvSpPr>
            <a:spLocks noGrp="1"/>
          </p:cNvSpPr>
          <p:nvPr>
            <p:ph type="sldNum" sz="quarter" idx="12"/>
          </p:nvPr>
        </p:nvSpPr>
        <p:spPr/>
        <p:txBody>
          <a:bodyPr/>
          <a:lstStyle/>
          <a:p>
            <a:fld id="{DF3F40E0-8409-4745-89D2-651E0539D5A3}" type="slidenum">
              <a:rPr lang="es-VE" smtClean="0"/>
              <a:pPr/>
              <a:t>‹Nº›</a:t>
            </a:fld>
            <a:endParaRPr lang="es-V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C13EDC65-7DE4-43FD-8854-B49D5D06768D}" type="datetimeFigureOut">
              <a:rPr lang="es-VE" smtClean="0"/>
              <a:pPr/>
              <a:t>28/04/2015</a:t>
            </a:fld>
            <a:endParaRPr lang="es-VE"/>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VE"/>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F3F40E0-8409-4745-89D2-651E0539D5A3}" type="slidenum">
              <a:rPr lang="es-VE" smtClean="0"/>
              <a:pPr/>
              <a:t>‹Nº›</a:t>
            </a:fld>
            <a:endParaRPr lang="es-VE"/>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500034" y="1928802"/>
            <a:ext cx="6500858" cy="1938992"/>
          </a:xfrm>
          <a:prstGeom prst="rect">
            <a:avLst/>
          </a:prstGeom>
          <a:noFill/>
        </p:spPr>
        <p:txBody>
          <a:bodyPr wrap="square" rtlCol="0">
            <a:spAutoFit/>
          </a:bodyPr>
          <a:lstStyle/>
          <a:p>
            <a:pPr algn="ctr"/>
            <a:r>
              <a:rPr lang="es-VE" sz="4000" dirty="0" smtClean="0">
                <a:latin typeface="Tahoma" pitchFamily="34" charset="0"/>
                <a:ea typeface="Tahoma" pitchFamily="34" charset="0"/>
                <a:cs typeface="Tahoma" pitchFamily="34" charset="0"/>
              </a:rPr>
              <a:t>Pasos para la Elaboración de un Proyecto de investigación </a:t>
            </a:r>
            <a:endParaRPr lang="es-VE" sz="4000" dirty="0">
              <a:latin typeface="Tahoma" pitchFamily="34" charset="0"/>
              <a:ea typeface="Tahoma" pitchFamily="34" charset="0"/>
              <a:cs typeface="Tahoma" pitchFamily="34" charset="0"/>
            </a:endParaRPr>
          </a:p>
        </p:txBody>
      </p:sp>
      <p:sp>
        <p:nvSpPr>
          <p:cNvPr id="7" name="6 CuadroTexto"/>
          <p:cNvSpPr txBox="1"/>
          <p:nvPr/>
        </p:nvSpPr>
        <p:spPr>
          <a:xfrm>
            <a:off x="6286512" y="5786454"/>
            <a:ext cx="2714644" cy="400110"/>
          </a:xfrm>
          <a:prstGeom prst="rect">
            <a:avLst/>
          </a:prstGeom>
          <a:noFill/>
        </p:spPr>
        <p:txBody>
          <a:bodyPr wrap="square" rtlCol="0">
            <a:spAutoFit/>
          </a:bodyPr>
          <a:lstStyle/>
          <a:p>
            <a:r>
              <a:rPr lang="es-VE" sz="2000" dirty="0" smtClean="0">
                <a:latin typeface="Tahoma" pitchFamily="34" charset="0"/>
                <a:ea typeface="Tahoma" pitchFamily="34" charset="0"/>
                <a:cs typeface="Tahoma" pitchFamily="34" charset="0"/>
              </a:rPr>
              <a:t>Autora: Génesis Pirela</a:t>
            </a:r>
            <a:endParaRPr lang="es-VE" sz="2000" dirty="0">
              <a:latin typeface="Tahoma" pitchFamily="34" charset="0"/>
              <a:ea typeface="Tahoma" pitchFamily="34" charset="0"/>
              <a:cs typeface="Tahom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14480" y="1071546"/>
            <a:ext cx="3929090" cy="4524315"/>
          </a:xfrm>
          <a:prstGeom prst="rect">
            <a:avLst/>
          </a:prstGeom>
          <a:noFill/>
        </p:spPr>
        <p:txBody>
          <a:bodyPr wrap="square" rtlCol="0">
            <a:spAutoFit/>
          </a:bodyPr>
          <a:lstStyle/>
          <a:p>
            <a:r>
              <a:rPr lang="es-VE" dirty="0"/>
              <a:t>I.- EL PROBLEMA</a:t>
            </a:r>
            <a:r>
              <a:rPr lang="es-VE" dirty="0" smtClean="0"/>
              <a:t>.</a:t>
            </a:r>
          </a:p>
          <a:p>
            <a:endParaRPr lang="es-VE" dirty="0"/>
          </a:p>
          <a:p>
            <a:r>
              <a:rPr lang="es-VE" dirty="0"/>
              <a:t>Título descriptivo del proyecto.</a:t>
            </a:r>
          </a:p>
          <a:p>
            <a:r>
              <a:rPr lang="es-VE" dirty="0"/>
              <a:t>Formulación del problema.</a:t>
            </a:r>
          </a:p>
          <a:p>
            <a:r>
              <a:rPr lang="es-VE" dirty="0"/>
              <a:t>Objetivos de la </a:t>
            </a:r>
            <a:r>
              <a:rPr lang="es-VE" dirty="0" smtClean="0"/>
              <a:t>investigación .</a:t>
            </a:r>
            <a:endParaRPr lang="es-VE" dirty="0"/>
          </a:p>
          <a:p>
            <a:r>
              <a:rPr lang="es-VE" dirty="0"/>
              <a:t>Justificación.</a:t>
            </a:r>
          </a:p>
          <a:p>
            <a:r>
              <a:rPr lang="es-VE" dirty="0" smtClean="0"/>
              <a:t>Limitaciones</a:t>
            </a:r>
          </a:p>
          <a:p>
            <a:endParaRPr lang="es-VE" dirty="0"/>
          </a:p>
          <a:p>
            <a:r>
              <a:rPr lang="es-VE" dirty="0"/>
              <a:t>II.-MARCO DE REFERENCIA</a:t>
            </a:r>
            <a:r>
              <a:rPr lang="es-VE" dirty="0" smtClean="0"/>
              <a:t>.</a:t>
            </a:r>
          </a:p>
          <a:p>
            <a:endParaRPr lang="es-VE" dirty="0"/>
          </a:p>
          <a:p>
            <a:r>
              <a:rPr lang="es-VE" dirty="0"/>
              <a:t>Fundamentos teóricos.</a:t>
            </a:r>
          </a:p>
          <a:p>
            <a:r>
              <a:rPr lang="es-VE" dirty="0"/>
              <a:t>Antecedentes del problema.</a:t>
            </a:r>
          </a:p>
          <a:p>
            <a:r>
              <a:rPr lang="es-VE" dirty="0"/>
              <a:t>Elaboración de </a:t>
            </a:r>
            <a:r>
              <a:rPr lang="es-VE" dirty="0" smtClean="0"/>
              <a:t>Hipótesis.</a:t>
            </a:r>
            <a:endParaRPr lang="es-VE" dirty="0"/>
          </a:p>
          <a:p>
            <a:r>
              <a:rPr lang="es-VE" dirty="0"/>
              <a:t>Identificación de las </a:t>
            </a:r>
            <a:r>
              <a:rPr lang="es-VE" dirty="0" smtClean="0"/>
              <a:t>variables.</a:t>
            </a:r>
            <a:endParaRPr lang="es-VE" dirty="0"/>
          </a:p>
          <a:p>
            <a:endParaRPr lang="es-VE" dirty="0"/>
          </a:p>
          <a:p>
            <a:endParaRPr lang="es-VE" dirty="0"/>
          </a:p>
        </p:txBody>
      </p:sp>
      <p:pic>
        <p:nvPicPr>
          <p:cNvPr id="14338" name="Picture 2" descr="http://1.bp.blogspot.com/_MigjxNa70co/TGIWG4qZeAI/AAAAAAAABK4/MtzCaaqEkoU/s1600/cientifico.jpg"/>
          <p:cNvPicPr>
            <a:picLocks noChangeAspect="1" noChangeArrowheads="1"/>
          </p:cNvPicPr>
          <p:nvPr/>
        </p:nvPicPr>
        <p:blipFill>
          <a:blip r:embed="rId2" cstate="print"/>
          <a:srcRect/>
          <a:stretch>
            <a:fillRect/>
          </a:stretch>
        </p:blipFill>
        <p:spPr bwMode="auto">
          <a:xfrm>
            <a:off x="5429256" y="1928802"/>
            <a:ext cx="3048000" cy="260985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20" y="357166"/>
            <a:ext cx="5143536" cy="4801314"/>
          </a:xfrm>
          <a:prstGeom prst="rect">
            <a:avLst/>
          </a:prstGeom>
          <a:noFill/>
        </p:spPr>
        <p:txBody>
          <a:bodyPr wrap="square" rtlCol="0">
            <a:spAutoFit/>
          </a:bodyPr>
          <a:lstStyle/>
          <a:p>
            <a:r>
              <a:rPr lang="es-VE" dirty="0" smtClean="0"/>
              <a:t>III.-METODOLOGÍA.</a:t>
            </a:r>
          </a:p>
          <a:p>
            <a:endParaRPr lang="es-VE" dirty="0" smtClean="0"/>
          </a:p>
          <a:p>
            <a:r>
              <a:rPr lang="es-VE" dirty="0" smtClean="0"/>
              <a:t>Diseño de técnicas de recolección de información.</a:t>
            </a:r>
          </a:p>
          <a:p>
            <a:r>
              <a:rPr lang="es-VE" dirty="0" smtClean="0"/>
              <a:t>Población y muestra.</a:t>
            </a:r>
          </a:p>
          <a:p>
            <a:r>
              <a:rPr lang="es-VE" dirty="0" smtClean="0"/>
              <a:t>Técnicas de análisis.</a:t>
            </a:r>
          </a:p>
          <a:p>
            <a:r>
              <a:rPr lang="es-VE" dirty="0" smtClean="0"/>
              <a:t>Índice analítico tentativo del proyecto.</a:t>
            </a:r>
          </a:p>
          <a:p>
            <a:r>
              <a:rPr lang="es-VE" dirty="0" smtClean="0"/>
              <a:t>Guía de trabajo de campo.</a:t>
            </a:r>
          </a:p>
          <a:p>
            <a:endParaRPr lang="es-VE" dirty="0" smtClean="0"/>
          </a:p>
          <a:p>
            <a:r>
              <a:rPr lang="es-VE" dirty="0" smtClean="0"/>
              <a:t>IV.-ASPECTOS ADMINISTRATIVOS.</a:t>
            </a:r>
          </a:p>
          <a:p>
            <a:endParaRPr lang="es-VE" dirty="0" smtClean="0"/>
          </a:p>
          <a:p>
            <a:r>
              <a:rPr lang="es-VE" dirty="0" smtClean="0"/>
              <a:t>Recursos humanos.</a:t>
            </a:r>
          </a:p>
          <a:p>
            <a:r>
              <a:rPr lang="es-VE" dirty="0" smtClean="0"/>
              <a:t>Presupuesto.</a:t>
            </a:r>
          </a:p>
          <a:p>
            <a:r>
              <a:rPr lang="es-VE" dirty="0" smtClean="0"/>
              <a:t>Cronograma.</a:t>
            </a:r>
          </a:p>
          <a:p>
            <a:endParaRPr lang="es-VE" dirty="0" smtClean="0"/>
          </a:p>
          <a:p>
            <a:r>
              <a:rPr lang="es-VE" dirty="0" smtClean="0"/>
              <a:t>V.- BIBLIOGRAFÍA.</a:t>
            </a:r>
          </a:p>
          <a:p>
            <a:endParaRPr lang="es-VE" dirty="0"/>
          </a:p>
        </p:txBody>
      </p:sp>
      <p:pic>
        <p:nvPicPr>
          <p:cNvPr id="13314" name="Picture 2" descr="http://2.bp.blogspot.com/-r8RRWGJXmqU/TxXrNUko9sI/AAAAAAAABA4/WvxDZ5BwjXI/s1600/Poblacion+y+muestra.JPG"/>
          <p:cNvPicPr>
            <a:picLocks noChangeAspect="1" noChangeArrowheads="1"/>
          </p:cNvPicPr>
          <p:nvPr/>
        </p:nvPicPr>
        <p:blipFill>
          <a:blip r:embed="rId2" cstate="print"/>
          <a:srcRect/>
          <a:stretch>
            <a:fillRect/>
          </a:stretch>
        </p:blipFill>
        <p:spPr bwMode="auto">
          <a:xfrm>
            <a:off x="3214678" y="3429000"/>
            <a:ext cx="5500726" cy="255180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285728"/>
            <a:ext cx="5143536" cy="4801314"/>
          </a:xfrm>
          <a:prstGeom prst="rect">
            <a:avLst/>
          </a:prstGeom>
          <a:noFill/>
        </p:spPr>
        <p:txBody>
          <a:bodyPr wrap="square" rtlCol="0">
            <a:spAutoFit/>
          </a:bodyPr>
          <a:lstStyle/>
          <a:p>
            <a:r>
              <a:rPr lang="es-VE" b="1" dirty="0"/>
              <a:t>I.- EL PROBLEMA.</a:t>
            </a:r>
            <a:endParaRPr lang="es-VE" dirty="0"/>
          </a:p>
          <a:p>
            <a:r>
              <a:rPr lang="es-VE" dirty="0"/>
              <a:t>Lo primero que nos interesa es conocer, saber, lo que será investigado: Por qué, para qué, cual es el </a:t>
            </a:r>
            <a:r>
              <a:rPr lang="es-VE" dirty="0" smtClean="0"/>
              <a:t>valor o </a:t>
            </a:r>
            <a:r>
              <a:rPr lang="es-VE" dirty="0"/>
              <a:t>la importancia del hecho o fenómeno a investigar. Si la investigación a realizar tiene criterios de prioridad, novedad, oportunidad, conformismo o comportamiento</a:t>
            </a:r>
            <a:r>
              <a:rPr lang="es-VE" dirty="0" smtClean="0"/>
              <a:t>.</a:t>
            </a:r>
          </a:p>
          <a:p>
            <a:endParaRPr lang="es-VE" dirty="0"/>
          </a:p>
          <a:p>
            <a:r>
              <a:rPr lang="es-VE" dirty="0" smtClean="0"/>
              <a:t>a) Título </a:t>
            </a:r>
            <a:r>
              <a:rPr lang="es-VE" dirty="0"/>
              <a:t>descriptivo del proyecto.</a:t>
            </a:r>
          </a:p>
          <a:p>
            <a:r>
              <a:rPr lang="es-VE" dirty="0"/>
              <a:t>El título de la investigación a realizar, debe ser claro, preciso y completo. Está destinado a indicar dónde, qué, cómo y cuándo, en forma clara y sucinta indica el lugar a que se refieren los datos, el fenómeno que se presenta, las variables que sé interrelacionan, y la fecha a que se refiere la información.</a:t>
            </a:r>
          </a:p>
          <a:p>
            <a:endParaRPr lang="es-VE" dirty="0"/>
          </a:p>
        </p:txBody>
      </p:sp>
      <p:pic>
        <p:nvPicPr>
          <p:cNvPr id="17410" name="Picture 2" descr="http://3.bp.blogspot.com/-AVh7uXWKde0/Te7OiEeH4NI/AAAAAAAAAAY/2TjhE8Lfmrs/s1600/Problema.jpg"/>
          <p:cNvPicPr>
            <a:picLocks noChangeAspect="1" noChangeArrowheads="1"/>
          </p:cNvPicPr>
          <p:nvPr/>
        </p:nvPicPr>
        <p:blipFill>
          <a:blip r:embed="rId2" cstate="print"/>
          <a:srcRect/>
          <a:stretch>
            <a:fillRect/>
          </a:stretch>
        </p:blipFill>
        <p:spPr bwMode="auto">
          <a:xfrm>
            <a:off x="5572132" y="1571612"/>
            <a:ext cx="3000372" cy="300037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357554" y="428604"/>
            <a:ext cx="5643602" cy="6186309"/>
          </a:xfrm>
          <a:prstGeom prst="rect">
            <a:avLst/>
          </a:prstGeom>
          <a:noFill/>
        </p:spPr>
        <p:txBody>
          <a:bodyPr wrap="square" rtlCol="0">
            <a:spAutoFit/>
          </a:bodyPr>
          <a:lstStyle/>
          <a:p>
            <a:r>
              <a:rPr lang="es-VE" dirty="0"/>
              <a:t>B. Formulación del problema</a:t>
            </a:r>
            <a:r>
              <a:rPr lang="es-VE" dirty="0" smtClean="0"/>
              <a:t>.</a:t>
            </a:r>
          </a:p>
          <a:p>
            <a:endParaRPr lang="es-VE" dirty="0"/>
          </a:p>
          <a:p>
            <a:r>
              <a:rPr lang="es-VE" dirty="0"/>
              <a:t>¿Qué entendemos por formular un problema? Partamos del siguiente criterio: formular un problema es caracterizarlo, definirlo, enmarcarlo teóricamente, sugerir propuestas de solución para ser demostradas, establecer unas fuentes de información y unos métodos para recoger y procesar dicha información. La caracterización o definición del problema nos conduce otorgarle un título, en el cual de la manera más clara y denotativa indiquemos los elementos que le son esenciales</a:t>
            </a:r>
            <a:r>
              <a:rPr lang="es-VE" dirty="0" smtClean="0"/>
              <a:t>.</a:t>
            </a:r>
          </a:p>
          <a:p>
            <a:endParaRPr lang="es-VE" dirty="0"/>
          </a:p>
          <a:p>
            <a:r>
              <a:rPr lang="es-VE" dirty="0"/>
              <a:t>La formulación del problema, es la estructuración de toda la investigación, de tal forma que uno de sus componentes resulte parte de un todo y que ese todo forme un cuerpo que tenga lógica de investigación. Se debe por lo tanto, sintetizar la cuestión proyectada para investigar, generalmente a través de un interrogante</a:t>
            </a:r>
            <a:r>
              <a:rPr lang="es-VE" dirty="0" smtClean="0"/>
              <a:t>.</a:t>
            </a:r>
          </a:p>
          <a:p>
            <a:endParaRPr lang="es-VE" dirty="0"/>
          </a:p>
          <a:p>
            <a:endParaRPr lang="es-VE" dirty="0"/>
          </a:p>
        </p:txBody>
      </p:sp>
      <p:pic>
        <p:nvPicPr>
          <p:cNvPr id="16386" name="Picture 2" descr="http://daianae.files.wordpress.com/2010/06/el20proyecto20escolar1.jpg?w=565"/>
          <p:cNvPicPr>
            <a:picLocks noChangeAspect="1" noChangeArrowheads="1"/>
          </p:cNvPicPr>
          <p:nvPr/>
        </p:nvPicPr>
        <p:blipFill>
          <a:blip r:embed="rId2" cstate="print"/>
          <a:srcRect/>
          <a:stretch>
            <a:fillRect/>
          </a:stretch>
        </p:blipFill>
        <p:spPr bwMode="auto">
          <a:xfrm>
            <a:off x="0" y="1357298"/>
            <a:ext cx="3038475" cy="338137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488" y="1000108"/>
            <a:ext cx="6000792" cy="3970318"/>
          </a:xfrm>
          <a:prstGeom prst="rect">
            <a:avLst/>
          </a:prstGeom>
          <a:noFill/>
        </p:spPr>
        <p:txBody>
          <a:bodyPr wrap="square" rtlCol="0">
            <a:spAutoFit/>
          </a:bodyPr>
          <a:lstStyle/>
          <a:p>
            <a:r>
              <a:rPr lang="es-VE" dirty="0" smtClean="0"/>
              <a:t>En primer lugar, deberá revisarse si el problema es susceptible de resolverse mediante una investigación. Puede inquirirse sobre la significación del problema, es decir, si su solución representa una aportación </a:t>
            </a:r>
          </a:p>
          <a:p>
            <a:endParaRPr lang="es-VE" dirty="0" smtClean="0"/>
          </a:p>
          <a:p>
            <a:r>
              <a:rPr lang="es-VE" dirty="0" smtClean="0"/>
              <a:t>importante al campo de estudios y si puede abrir nuevos caminos. Se aconseja además preguntarse: ¿Es un problema nuevo o ya existen trabajos sobre él? En este caso, ¿las soluciones son pertinentes? ¿ Esta adecuadamente planteado el problema? ¿Cuáles hipótesis se pretenden confirmar? ¿Los términos están suficientemente definidos? ¿ Vale la pena emplear tiempo y esfuerzo en su solución, aunque esta sea provisional?</a:t>
            </a:r>
            <a:endParaRPr lang="es-VE" dirty="0"/>
          </a:p>
        </p:txBody>
      </p:sp>
      <p:pic>
        <p:nvPicPr>
          <p:cNvPr id="18434" name="Picture 2" descr="http://us.123rf.com/400wm/400/400/hohojirozame/hohojirozame0904/hohojirozame090400009/4599864-el-problema-del-hombre-la-solucion-de.jpg"/>
          <p:cNvPicPr>
            <a:picLocks noChangeAspect="1" noChangeArrowheads="1"/>
          </p:cNvPicPr>
          <p:nvPr/>
        </p:nvPicPr>
        <p:blipFill>
          <a:blip r:embed="rId2" cstate="print"/>
          <a:srcRect/>
          <a:stretch>
            <a:fillRect/>
          </a:stretch>
        </p:blipFill>
        <p:spPr bwMode="auto">
          <a:xfrm>
            <a:off x="285720" y="857232"/>
            <a:ext cx="2400300" cy="3810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142852"/>
            <a:ext cx="5429256" cy="6463308"/>
          </a:xfrm>
          <a:prstGeom prst="rect">
            <a:avLst/>
          </a:prstGeom>
          <a:noFill/>
        </p:spPr>
        <p:txBody>
          <a:bodyPr wrap="square" rtlCol="0">
            <a:spAutoFit/>
          </a:bodyPr>
          <a:lstStyle/>
          <a:p>
            <a:r>
              <a:rPr lang="es-VE" dirty="0" smtClean="0"/>
              <a:t>C.- Objetivos de la investigación.</a:t>
            </a:r>
          </a:p>
          <a:p>
            <a:endParaRPr lang="es-VE" dirty="0" smtClean="0"/>
          </a:p>
          <a:p>
            <a:r>
              <a:rPr lang="es-VE" dirty="0" smtClean="0"/>
              <a:t>Presupone el logro esperado para las respuestas expresadas en la hipótesis. Es el propósito de la investigación. Responde a la pregunta: ¿PARA QUÉ?, ¿QUÉ SE BUSCA CON LA INVESTIGACIÓN?. Un objetivo debe redactarse con verbos en infinitivo que se puedan evaluar, verificar, refutar en un momento dado. Existen seis categorías: Memoria</a:t>
            </a:r>
            <a:r>
              <a:rPr lang="es-VE" dirty="0"/>
              <a:t>,</a:t>
            </a:r>
            <a:r>
              <a:rPr lang="es-VE" dirty="0" smtClean="0"/>
              <a:t> comprensión, aplicación, análisis, síntesis y evaluación. Es pertinente redactar uno de cada categoría pero siempre relacionado con lo que se busca demostrar en la investigación.</a:t>
            </a:r>
          </a:p>
          <a:p>
            <a:endParaRPr lang="es-VE" dirty="0" smtClean="0"/>
          </a:p>
          <a:p>
            <a:r>
              <a:rPr lang="es-VE" dirty="0" smtClean="0"/>
              <a:t>Una vez que se ha seleccionado el tema de investigación, definido por el planteamiento del problema y establecidos los objetivos, se debe indicar las motivaciones que llevan al investigador a desarrollar el proyecto. Para ello se debe responder a la pregunta de: ¿POR QUÉ SE INVESTIGA?</a:t>
            </a:r>
          </a:p>
          <a:p>
            <a:endParaRPr lang="es-VE" dirty="0"/>
          </a:p>
        </p:txBody>
      </p:sp>
      <p:pic>
        <p:nvPicPr>
          <p:cNvPr id="19458" name="Picture 2" descr="http://4.bp.blogspot.com/-arOoAx-iSGE/TeanWdrdvVI/AAAAAAAAAv4/30FkSmcntH0/s1600/objetivo.jpg"/>
          <p:cNvPicPr>
            <a:picLocks noChangeAspect="1" noChangeArrowheads="1"/>
          </p:cNvPicPr>
          <p:nvPr/>
        </p:nvPicPr>
        <p:blipFill>
          <a:blip r:embed="rId2" cstate="print"/>
          <a:srcRect/>
          <a:stretch>
            <a:fillRect/>
          </a:stretch>
        </p:blipFill>
        <p:spPr bwMode="auto">
          <a:xfrm>
            <a:off x="5357818" y="1785926"/>
            <a:ext cx="3581408" cy="358140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7158" y="214290"/>
            <a:ext cx="8072494" cy="3970318"/>
          </a:xfrm>
          <a:prstGeom prst="rect">
            <a:avLst/>
          </a:prstGeom>
          <a:noFill/>
        </p:spPr>
        <p:txBody>
          <a:bodyPr wrap="square" rtlCol="0">
            <a:spAutoFit/>
          </a:bodyPr>
          <a:lstStyle/>
          <a:p>
            <a:r>
              <a:rPr lang="es-VE" dirty="0" smtClean="0"/>
              <a:t>Justificación-</a:t>
            </a:r>
          </a:p>
          <a:p>
            <a:r>
              <a:rPr lang="es-VE" dirty="0" smtClean="0"/>
              <a:t>Limitaciones-</a:t>
            </a:r>
          </a:p>
          <a:p>
            <a:r>
              <a:rPr lang="es-VE" dirty="0" smtClean="0"/>
              <a:t>Es pertinente dar al problema una formulación lógica, adecuada, precisar sus límites, su alcance, para ello es necesario tener en cuenta los siguientes factores:</a:t>
            </a:r>
          </a:p>
          <a:p>
            <a:r>
              <a:rPr lang="es-VE" dirty="0" smtClean="0"/>
              <a:t>Viabilidad: lo importante es que el investigador debe verificar la posibilidad de conseguir fuentes de datos para el desarrollo</a:t>
            </a:r>
            <a:r>
              <a:rPr lang="es-VE" dirty="0"/>
              <a:t> </a:t>
            </a:r>
            <a:r>
              <a:rPr lang="es-VE" dirty="0" smtClean="0"/>
              <a:t>de su estudio, ya sean del grado primario o secundario.</a:t>
            </a:r>
          </a:p>
          <a:p>
            <a:r>
              <a:rPr lang="es-VE" dirty="0" smtClean="0"/>
              <a:t>Lugar o espacio donde se llevará a cabo la investigación.</a:t>
            </a:r>
          </a:p>
          <a:p>
            <a:r>
              <a:rPr lang="es-VE" dirty="0" smtClean="0"/>
              <a:t>Tiempo, si el asignado me da la cobertura del estudio o debo disponer de uno en caso de imprevistos.</a:t>
            </a:r>
          </a:p>
          <a:p>
            <a:r>
              <a:rPr lang="es-VE" dirty="0" smtClean="0"/>
              <a:t>Financiación, si voy a implementar algo que cantidad de dinero</a:t>
            </a:r>
            <a:r>
              <a:rPr lang="es-VE" dirty="0"/>
              <a:t> </a:t>
            </a:r>
            <a:r>
              <a:rPr lang="es-VE" dirty="0" smtClean="0"/>
              <a:t>dispongo para ello o si solo será un estudio de factibilidad.</a:t>
            </a:r>
          </a:p>
          <a:p>
            <a:endParaRPr lang="es-VE" dirty="0"/>
          </a:p>
        </p:txBody>
      </p:sp>
      <p:pic>
        <p:nvPicPr>
          <p:cNvPr id="21506" name="Picture 2" descr="http://t3.gstatic.com/images?q=tbn:ANd9GcTyujSmqHg9INMPo_KJx6TMwYqbjrMRRfVehLTExsXSDw_BHC-4hQ"/>
          <p:cNvPicPr>
            <a:picLocks noChangeAspect="1" noChangeArrowheads="1"/>
          </p:cNvPicPr>
          <p:nvPr/>
        </p:nvPicPr>
        <p:blipFill>
          <a:blip r:embed="rId2" cstate="print"/>
          <a:srcRect/>
          <a:stretch>
            <a:fillRect/>
          </a:stretch>
        </p:blipFill>
        <p:spPr bwMode="auto">
          <a:xfrm>
            <a:off x="5357818" y="3857628"/>
            <a:ext cx="3286116" cy="273843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20" y="500042"/>
            <a:ext cx="7858180" cy="4247317"/>
          </a:xfrm>
          <a:prstGeom prst="rect">
            <a:avLst/>
          </a:prstGeom>
          <a:noFill/>
        </p:spPr>
        <p:txBody>
          <a:bodyPr wrap="square" rtlCol="0">
            <a:spAutoFit/>
          </a:bodyPr>
          <a:lstStyle/>
          <a:p>
            <a:r>
              <a:rPr lang="es-VE" dirty="0"/>
              <a:t>II.- MARCO DE REFERENCIA</a:t>
            </a:r>
          </a:p>
          <a:p>
            <a:endParaRPr lang="es-VE" dirty="0"/>
          </a:p>
          <a:p>
            <a:r>
              <a:rPr lang="es-VE" dirty="0" smtClean="0"/>
              <a:t>el </a:t>
            </a:r>
            <a:r>
              <a:rPr lang="es-VE" dirty="0"/>
              <a:t>marco de referencia, donde se condensara todo lo pertinente a la literatura que se tiene sobre el tema a investigar. Debe ser una búsqueda detallada y concreta donde el tema y la temática del objeto a investigar tenga un soporte teórico, que se pueda debatir, ampliar, conceptualizar y concluir. Ninguna investigación debe privarse de un fundamento o marco teórico o de referencia.</a:t>
            </a:r>
          </a:p>
          <a:p>
            <a:r>
              <a:rPr lang="es-VE" dirty="0"/>
              <a:t>Es necesario que el grupo de trabajo conozca y maneje todos los niveles teóricos de su trabajo, para evitar repetir hipótesis o planteamientos ya trabajados. La reseña de este aparte del proyecto se debe dejar bien claro para indicar que teórico(s) es el que va a servir de pauta en su investigación.</a:t>
            </a:r>
          </a:p>
          <a:p>
            <a:endParaRPr lang="es-VE" dirty="0"/>
          </a:p>
          <a:p>
            <a:endParaRPr lang="es-VE" dirty="0"/>
          </a:p>
        </p:txBody>
      </p:sp>
      <p:pic>
        <p:nvPicPr>
          <p:cNvPr id="20482" name="Picture 2" descr="http://t3.gstatic.com/images?q=tbn:ANd9GcTRywkrBMC8gBb7Jen24Uc2CeNfEwe9aSt4MBAvR_XIxgtwyy-VpA"/>
          <p:cNvPicPr>
            <a:picLocks noChangeAspect="1" noChangeArrowheads="1"/>
          </p:cNvPicPr>
          <p:nvPr/>
        </p:nvPicPr>
        <p:blipFill>
          <a:blip r:embed="rId2" cstate="print"/>
          <a:srcRect/>
          <a:stretch>
            <a:fillRect/>
          </a:stretch>
        </p:blipFill>
        <p:spPr bwMode="auto">
          <a:xfrm>
            <a:off x="2643174" y="4071942"/>
            <a:ext cx="2143125" cy="21431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85786" y="214290"/>
            <a:ext cx="7715304" cy="5909310"/>
          </a:xfrm>
          <a:prstGeom prst="rect">
            <a:avLst/>
          </a:prstGeom>
          <a:noFill/>
        </p:spPr>
        <p:txBody>
          <a:bodyPr wrap="square" rtlCol="0">
            <a:spAutoFit/>
          </a:bodyPr>
          <a:lstStyle/>
          <a:p>
            <a:r>
              <a:rPr lang="es-VE" dirty="0" smtClean="0"/>
              <a:t>a)Fundamentos </a:t>
            </a:r>
            <a:r>
              <a:rPr lang="es-VE" dirty="0"/>
              <a:t>teóricos</a:t>
            </a:r>
            <a:r>
              <a:rPr lang="es-VE" dirty="0" smtClean="0"/>
              <a:t>.</a:t>
            </a:r>
          </a:p>
          <a:p>
            <a:endParaRPr lang="es-VE" dirty="0"/>
          </a:p>
          <a:p>
            <a:r>
              <a:rPr lang="es-VE" dirty="0" smtClean="0"/>
              <a:t> </a:t>
            </a:r>
            <a:r>
              <a:rPr lang="es-VE" dirty="0"/>
              <a:t>Hay que diferenciar entre teóricos consultados y antecedentes del problema, ya que a veces confundimos los dos aspectos. El primero – los teóricos- son los planteamientos escritos sobre el tema que va tratar en su objeto de investigación, y los antecedentes del problema, son las </a:t>
            </a:r>
            <a:r>
              <a:rPr lang="es-VE" dirty="0" smtClean="0"/>
              <a:t>investigaciones que </a:t>
            </a:r>
            <a:r>
              <a:rPr lang="es-VE" dirty="0"/>
              <a:t>se han hecho sobre el objeto de investigación y te pueden servir para ampliar o continuar su objeto de investigación, en algunos casos servirá para negar su objeto de investigación cuando esto suceda se entra e elaborar postulados que más tarde entraran a formar el campo de las investigaciones negativas, sector aún sin explotar a fondo, porque en la mayoría de los trabajos de investigación nos limitamos a ampliar sobre conceptos trabajados o a plantear nuevos postulados pero siempre con alta carga de complemento sobre lo investigado. Es hora de que se inicie un proceso de negación a muchas investigaciones que están en los anaqueles de las bibliotecas de las diferentes universidades del país sin haber aportado nada a la construcción del conocimiento en cualquiera de sus modalidades.</a:t>
            </a:r>
          </a:p>
          <a:p>
            <a:r>
              <a:rPr lang="es-VE" dirty="0" smtClean="0"/>
              <a:t>Antecedentes </a:t>
            </a:r>
            <a:r>
              <a:rPr lang="es-VE" dirty="0"/>
              <a:t>del tema.</a:t>
            </a:r>
          </a:p>
          <a:p>
            <a:r>
              <a:rPr lang="es-VE" dirty="0" smtClean="0"/>
              <a:t/>
            </a:r>
            <a:br>
              <a:rPr lang="es-VE" dirty="0" smtClean="0"/>
            </a:br>
            <a:endParaRPr lang="es-V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2714612" cy="3970318"/>
          </a:xfrm>
          <a:prstGeom prst="rect">
            <a:avLst/>
          </a:prstGeom>
          <a:noFill/>
        </p:spPr>
        <p:txBody>
          <a:bodyPr wrap="square" rtlCol="0">
            <a:spAutoFit/>
          </a:bodyPr>
          <a:lstStyle/>
          <a:p>
            <a:endParaRPr lang="es-VE" dirty="0" smtClean="0"/>
          </a:p>
          <a:p>
            <a:r>
              <a:rPr lang="es-VE" dirty="0" smtClean="0"/>
              <a:t>b)Antecedentes del tema.</a:t>
            </a:r>
          </a:p>
          <a:p>
            <a:endParaRPr lang="es-VE" dirty="0" smtClean="0"/>
          </a:p>
          <a:p>
            <a:pPr algn="just"/>
            <a:r>
              <a:rPr lang="es-VE" dirty="0"/>
              <a:t>Es oportuno recordar que la citación de los antecedentes se pueden elaborar con base en fechas y/o cronogramas de otros proyectos realizados, pero es indispensable citar la fuente de consulta.</a:t>
            </a:r>
            <a:endParaRPr lang="es-VE" dirty="0" smtClean="0"/>
          </a:p>
          <a:p>
            <a:endParaRPr lang="es-VE" dirty="0"/>
          </a:p>
        </p:txBody>
      </p:sp>
      <p:sp>
        <p:nvSpPr>
          <p:cNvPr id="3" name="2 CuadroTexto"/>
          <p:cNvSpPr txBox="1"/>
          <p:nvPr/>
        </p:nvSpPr>
        <p:spPr>
          <a:xfrm>
            <a:off x="2714580" y="1857364"/>
            <a:ext cx="6429420" cy="5078313"/>
          </a:xfrm>
          <a:prstGeom prst="rect">
            <a:avLst/>
          </a:prstGeom>
          <a:noFill/>
        </p:spPr>
        <p:txBody>
          <a:bodyPr wrap="square" rtlCol="0">
            <a:spAutoFit/>
          </a:bodyPr>
          <a:lstStyle/>
          <a:p>
            <a:pPr algn="just"/>
            <a:r>
              <a:rPr lang="es-VE" dirty="0" smtClean="0"/>
              <a:t>c)Elaboración </a:t>
            </a:r>
            <a:r>
              <a:rPr lang="es-VE" dirty="0"/>
              <a:t>de hipótesis</a:t>
            </a:r>
            <a:r>
              <a:rPr lang="es-VE" dirty="0" smtClean="0"/>
              <a:t>.</a:t>
            </a:r>
          </a:p>
          <a:p>
            <a:pPr algn="just"/>
            <a:endParaRPr lang="es-VE" dirty="0"/>
          </a:p>
          <a:p>
            <a:pPr algn="just"/>
            <a:r>
              <a:rPr lang="es-VE" dirty="0"/>
              <a:t>Es una proposición de carácter afirmativo enunciada para responder tentativamente a un problema. Se plantea con el fin de explicar hechos o fenómenos que caracterizan o identifican al objeto de conocimiento.</a:t>
            </a:r>
          </a:p>
          <a:p>
            <a:pPr algn="just"/>
            <a:r>
              <a:rPr lang="es-VE" dirty="0"/>
              <a:t>Hipótesis de primer grado: describe hechos o situaciones del objeto de conocimiento, los cuales aunque son conocidos por el saber popular, pueden ser sometidos a comprobación.</a:t>
            </a:r>
          </a:p>
          <a:p>
            <a:pPr algn="just"/>
            <a:r>
              <a:rPr lang="es-VE" dirty="0"/>
              <a:t>Hipótesis de segundo grado: establecen una relación causa – efecto (sí X entonces Y). Esta afirmación se demuestra y verifica por su vinculación con un modelo teórico.</a:t>
            </a:r>
          </a:p>
          <a:p>
            <a:pPr algn="just"/>
            <a:r>
              <a:rPr lang="es-VE" dirty="0"/>
              <a:t>Hipótesis de tercer grado: se afirma la presencia de relaciones existentes entre variables complejas. Sugiere explicaciones entre fenómenos de mayor extensión.</a:t>
            </a:r>
          </a:p>
          <a:p>
            <a:pPr algn="just"/>
            <a:r>
              <a:rPr lang="es-VE" dirty="0"/>
              <a:t>Hipótesis nula: aquella por la cual indicamos que la información a obtener en contraria a la hipótesis de trabajo.</a:t>
            </a:r>
          </a:p>
          <a:p>
            <a:endParaRPr lang="es-VE" dirty="0"/>
          </a:p>
        </p:txBody>
      </p:sp>
      <p:pic>
        <p:nvPicPr>
          <p:cNvPr id="23554" name="Picture 2" descr="http://t1.gstatic.com/images?q=tbn:ANd9GcT0SljKqQfIHzk4v_gz4Kx8nFQC2zUzHq2nLGJ0MAXV1OAXCVVioQ"/>
          <p:cNvPicPr>
            <a:picLocks noChangeAspect="1" noChangeArrowheads="1"/>
          </p:cNvPicPr>
          <p:nvPr/>
        </p:nvPicPr>
        <p:blipFill>
          <a:blip r:embed="rId2" cstate="print"/>
          <a:srcRect/>
          <a:stretch>
            <a:fillRect/>
          </a:stretch>
        </p:blipFill>
        <p:spPr bwMode="auto">
          <a:xfrm>
            <a:off x="0" y="4214818"/>
            <a:ext cx="2752725" cy="16668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00034" y="500042"/>
            <a:ext cx="7929618" cy="5632311"/>
          </a:xfrm>
          <a:prstGeom prst="rect">
            <a:avLst/>
          </a:prstGeom>
          <a:noFill/>
        </p:spPr>
        <p:txBody>
          <a:bodyPr wrap="square" rtlCol="0">
            <a:spAutoFit/>
          </a:bodyPr>
          <a:lstStyle/>
          <a:p>
            <a:r>
              <a:rPr lang="es-VE" dirty="0"/>
              <a:t>D.- Identificación de las variables</a:t>
            </a:r>
            <a:r>
              <a:rPr lang="es-VE" dirty="0" smtClean="0"/>
              <a:t>.</a:t>
            </a:r>
          </a:p>
          <a:p>
            <a:endParaRPr lang="es-VE" dirty="0"/>
          </a:p>
          <a:p>
            <a:r>
              <a:rPr lang="es-VE" dirty="0"/>
              <a:t>Toda hipótesis constituye, un juicio, o sea una afirmación o una negación de algo. Sin embargo, es un juicio de carácter especial. Es realmente un juicio científico, técnico o ideológico, en cuanto a su origen o esencia. Siendo así, toda hipótesis lleva implícita un valor, un significado, una solución específica al problema. Esta es la variable, o sea el valor que le damos a la hipótesis. La variable viene a ser el contenido de solución que le damos al problema de investigación</a:t>
            </a:r>
            <a:r>
              <a:rPr lang="es-VE" dirty="0" smtClean="0"/>
              <a:t>.</a:t>
            </a:r>
          </a:p>
          <a:p>
            <a:endParaRPr lang="es-VE" dirty="0"/>
          </a:p>
          <a:p>
            <a:r>
              <a:rPr lang="es-VE" dirty="0"/>
              <a:t>Variable independiente: El valor de verdad que se le da a una hipótesis en relación con la causa, se denomina variable independiente</a:t>
            </a:r>
            <a:r>
              <a:rPr lang="es-VE" dirty="0" smtClean="0"/>
              <a:t>.</a:t>
            </a:r>
          </a:p>
          <a:p>
            <a:endParaRPr lang="es-VE" dirty="0"/>
          </a:p>
          <a:p>
            <a:r>
              <a:rPr lang="es-VE" dirty="0"/>
              <a:t>Variable dependiente: Denominamos de esta manera a las hipótesis cuando su valor de verdad hace referencia no ya a la causa, sino al efecto</a:t>
            </a:r>
            <a:r>
              <a:rPr lang="es-VE" dirty="0" smtClean="0"/>
              <a:t>.</a:t>
            </a:r>
          </a:p>
          <a:p>
            <a:endParaRPr lang="es-VE" dirty="0"/>
          </a:p>
          <a:p>
            <a:r>
              <a:rPr lang="es-VE" dirty="0"/>
              <a:t>Variable interviniente: Será aquella cuyo contenido se refiere a un factor que ya no es causa, tampoco efecto, pero sí modifica las condiciones del problema investigado.</a:t>
            </a:r>
          </a:p>
          <a:p>
            <a:endParaRPr lang="es-V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00430" y="285728"/>
            <a:ext cx="5000660" cy="6186309"/>
          </a:xfrm>
          <a:prstGeom prst="rect">
            <a:avLst/>
          </a:prstGeom>
          <a:noFill/>
        </p:spPr>
        <p:txBody>
          <a:bodyPr wrap="square" rtlCol="0">
            <a:spAutoFit/>
          </a:bodyPr>
          <a:lstStyle/>
          <a:p>
            <a:r>
              <a:rPr lang="es-VE" dirty="0"/>
              <a:t>III.- </a:t>
            </a:r>
            <a:r>
              <a:rPr lang="es-VE" dirty="0" smtClean="0"/>
              <a:t>METODOLOGIA</a:t>
            </a:r>
          </a:p>
          <a:p>
            <a:endParaRPr lang="es-VE" dirty="0"/>
          </a:p>
          <a:p>
            <a:r>
              <a:rPr lang="es-VE" dirty="0"/>
              <a:t>A.- Diseño y técnicas de recolección de información</a:t>
            </a:r>
            <a:r>
              <a:rPr lang="es-VE" dirty="0" smtClean="0"/>
              <a:t>.</a:t>
            </a:r>
          </a:p>
          <a:p>
            <a:endParaRPr lang="es-VE" dirty="0"/>
          </a:p>
          <a:p>
            <a:r>
              <a:rPr lang="es-VE" dirty="0"/>
              <a:t>Aquí debe condensar toda la información relacionada con el cómo va a realizar su trabajo objeto de estudio, que parámetros van a utilizar si se apoyará en datos estadísticos, que evaluara de toda la información RECUERDE QUE TODA INFORMACION no siempre le sirve para su trabajo. Debe seleccionar que sirve de una entrevista, de un artículo de revista, de un comentario ya sea radial, textual o de otra índole</a:t>
            </a:r>
            <a:r>
              <a:rPr lang="es-VE" dirty="0" smtClean="0"/>
              <a:t>.</a:t>
            </a:r>
          </a:p>
          <a:p>
            <a:endParaRPr lang="es-VE" dirty="0"/>
          </a:p>
          <a:p>
            <a:r>
              <a:rPr lang="es-VE" dirty="0"/>
              <a:t>Se debe citar la fuente al igual que las personas que van a proporcionar los datos, recuerde mencionarlos aquí y en forma especial y detallada en </a:t>
            </a:r>
            <a:r>
              <a:rPr lang="es-VE" dirty="0" err="1"/>
              <a:t>losRECURSOS</a:t>
            </a:r>
            <a:r>
              <a:rPr lang="es-VE" dirty="0"/>
              <a:t> ya sean humanos o institucionales.</a:t>
            </a:r>
          </a:p>
          <a:p>
            <a:endParaRPr lang="es-VE" dirty="0"/>
          </a:p>
        </p:txBody>
      </p:sp>
      <p:pic>
        <p:nvPicPr>
          <p:cNvPr id="27650" name="Picture 2" descr="http://3.bp.blogspot.com/-Lj654_0PBM0/TdUMVh07kkI/AAAAAAAAAAU/b43u3hqJjTE/s1600/imagen.jpg"/>
          <p:cNvPicPr>
            <a:picLocks noChangeAspect="1" noChangeArrowheads="1"/>
          </p:cNvPicPr>
          <p:nvPr/>
        </p:nvPicPr>
        <p:blipFill>
          <a:blip r:embed="rId2" cstate="print"/>
          <a:srcRect/>
          <a:stretch>
            <a:fillRect/>
          </a:stretch>
        </p:blipFill>
        <p:spPr bwMode="auto">
          <a:xfrm>
            <a:off x="0" y="1428736"/>
            <a:ext cx="3286116" cy="300039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5500726" cy="4524315"/>
          </a:xfrm>
          <a:prstGeom prst="rect">
            <a:avLst/>
          </a:prstGeom>
          <a:noFill/>
        </p:spPr>
        <p:txBody>
          <a:bodyPr wrap="square" rtlCol="0">
            <a:spAutoFit/>
          </a:bodyPr>
          <a:lstStyle/>
          <a:p>
            <a:r>
              <a:rPr lang="es-VE" dirty="0"/>
              <a:t>B.- Población y muestra.</a:t>
            </a:r>
          </a:p>
          <a:p>
            <a:r>
              <a:rPr lang="es-VE" dirty="0"/>
              <a:t>Población o universo es cualquiera conjunto de unidades o elementos como personas, fincas, municipios, empresas, etc. , claramente definidos para el que se calculan las estimaciones o se busca la información. Deben estar definidas las unidades, su contenido y extensión.</a:t>
            </a:r>
          </a:p>
          <a:p>
            <a:r>
              <a:rPr lang="es-VE" dirty="0"/>
              <a:t>Cuando es imposible obtener datos de todo el universo es conveniente extraer una muestra, subconjunto del universo, que sea representativa. En el proyecto se debe especificar el tamaño y tipo de muestreo a utilizar: estratificado, simple al azar, de conglomerado, proporcional, polietápico, sistemático, etc</a:t>
            </a:r>
            <a:r>
              <a:rPr lang="es-VE" dirty="0" smtClean="0"/>
              <a:t>.</a:t>
            </a:r>
          </a:p>
          <a:p>
            <a:endParaRPr lang="es-VE" dirty="0"/>
          </a:p>
          <a:p>
            <a:endParaRPr lang="es-VE" dirty="0"/>
          </a:p>
        </p:txBody>
      </p:sp>
      <p:pic>
        <p:nvPicPr>
          <p:cNvPr id="26626" name="Picture 2" descr="http://giovanni10.files.wordpress.com/2009/04/image11.jpg"/>
          <p:cNvPicPr>
            <a:picLocks noChangeAspect="1" noChangeArrowheads="1"/>
          </p:cNvPicPr>
          <p:nvPr/>
        </p:nvPicPr>
        <p:blipFill>
          <a:blip r:embed="rId2" cstate="print"/>
          <a:srcRect/>
          <a:stretch>
            <a:fillRect/>
          </a:stretch>
        </p:blipFill>
        <p:spPr bwMode="auto">
          <a:xfrm>
            <a:off x="5429256" y="428604"/>
            <a:ext cx="3525562" cy="2847978"/>
          </a:xfrm>
          <a:prstGeom prst="rect">
            <a:avLst/>
          </a:prstGeom>
          <a:noFill/>
        </p:spPr>
      </p:pic>
      <p:sp>
        <p:nvSpPr>
          <p:cNvPr id="4" name="3 CuadroTexto"/>
          <p:cNvSpPr txBox="1"/>
          <p:nvPr/>
        </p:nvSpPr>
        <p:spPr>
          <a:xfrm>
            <a:off x="3571868" y="3718679"/>
            <a:ext cx="5286412" cy="3139321"/>
          </a:xfrm>
          <a:prstGeom prst="rect">
            <a:avLst/>
          </a:prstGeom>
          <a:noFill/>
        </p:spPr>
        <p:txBody>
          <a:bodyPr wrap="square" rtlCol="0">
            <a:spAutoFit/>
          </a:bodyPr>
          <a:lstStyle/>
          <a:p>
            <a:r>
              <a:rPr lang="es-VE" dirty="0" smtClean="0"/>
              <a:t>C.- Técnicas de análisis.</a:t>
            </a:r>
          </a:p>
          <a:p>
            <a:r>
              <a:rPr lang="es-VE" dirty="0" smtClean="0"/>
              <a:t>Para poder definir las técnicas de análisis, se debe elaborar, con base en las hipótesis generales y de trabajo, un plan o proyecto tentativo de las diferentes correlaciones, especificando:</a:t>
            </a:r>
          </a:p>
          <a:p>
            <a:r>
              <a:rPr lang="es-VE" dirty="0" smtClean="0"/>
              <a:t>Sistema de codificación y tabulación.</a:t>
            </a:r>
          </a:p>
          <a:p>
            <a:r>
              <a:rPr lang="es-VE" dirty="0" smtClean="0"/>
              <a:t>Serán las técnicas estadísticas para evaluar la calidad de los datos. Comprobar las hipótesis u obtener conclusiones.</a:t>
            </a:r>
          </a:p>
          <a:p>
            <a:endParaRPr lang="es-VE" dirty="0"/>
          </a:p>
        </p:txBody>
      </p:sp>
      <p:sp>
        <p:nvSpPr>
          <p:cNvPr id="26628" name="AutoShape 4" descr="data:image/jpeg;base64,/9j/4AAQSkZJRgABAQAAAQABAAD/2wCEAAkGBhMSERUUEhQWFRUWGRgYFhgYGBgaFBggFx0YGBcXGRUaGyYeGhojHRgYIC8gJCcpLCwsGh4xNTAqNSYrLCkBCQoKDgwOGg8PGiwcHxwpKSkpKSkpKSkpKSkpKSkpKSwpKSkpKSkpLCkpKSksKSkpLCksKSksKSwpLCksLCwsKf/AABEIAOgA2QMBIgACEQEDEQH/xAAcAAACAgMBAQAAAAAAAAAAAAAEBQMGAAIHAQj/xABEEAABAgQEAggDBgQEBQUBAAABAhEAAyExBBJBUQVhBhMicYGRofAysdEUI0JSweEHM2LxFUNykoKTorLSFkRTVGM0/8QAGQEAAwEBAQAAAAAAAAAAAAAAAQIDAAQF/8QAJBEAAgICAgIDAAMBAAAAAAAAAAECEQMhEjEEQRMiURQycWH/2gAMAwEAAhEDEQA/AGGL6NYsP1WLnEOQyps00enaC/WEXF8Dj5UtSxNxJb4vvpxAG6e1F0k8StlWpg7ghyBoaXgbGcezJWlRRZYLAgsxD1LjviCzJlcnjySbOVnpHiwP/wCrEU//AGm18M8azek2LzUxWIOp++nAV0Hb5QJKlBu0xPI7+DuX+caqkhwC4ahYa1YXr3x1HByYfL6TYp3+0z+4z5tX2Zce/wDqDFAP9qnmwb7RNzV1+KF0lCSC99NRzJ5RNPQkqUx9KaAeEYNugzD8dxai5xWJYXafNqWoAczR7P6QYokEYjEhJoD183TX449GCJ+6Spg3ZCC6lOHU4PyESy8GxS8lRqE2JUxZnAsO9oWwcmTYDi2KWSn7RiG1Kp80Af8AFnpYwehc4/DjcSQfhUrETUgv/STUDd4NPRwzX65IDKIRkfKpNhmTYK8Ilm4MoIlkJmILJQiaCQGZJSmlB3/vCtj7BZmA4goEoxE1aRUiXPm50tYl1uRe0LU4zF5a4nEpPwv100ily+ZgYu/R9cuQvJ1CJaXdj1mZJsSntMBuIb4zo1hsUFFKci9chNxUKCTZ30gFOJzhcnH5Qr7RiSlgAROnF1GoDBTgNd4ybOxo/wA/FFxRp00MU3bta1ofOOjSuDlCGBLBQJIPacaka7NBUzhmUguGUOyp3STRkq77PGTZqOUGdjgkKOIxPaDp++m1eoJAXQu4Y+UaYPiGKJricSVC4M6c2lfi9vF84z0flpPWMuUHSkmWgKSgktlWAxUgkkZmpUwv4j0bmyEqSnLkCiZa0DssaFw7uCa7wbF42V/A8WxSVUnT1ZwaqnTSE62K2zCwh8eMTAUoMyaCoAZusmFnJJKhmvYecQdIMAQA+XOMpOiGZl0sSC5YDWIsHK65YCgXBDLQHTQl68mPnGTITUrHmHxsxD51TTa8yY//AH6xDxHjqgCEGYT/AErmFtnOfaAp2dLKTWrsak1re3lqIExPGEqcBJlGzKch73/WN2J8kloyavGLOZU6bKTdjNmDQ3ObmPOIVdLDJIadOmkUczpuQlqfioO+E2MxpLkrK2vlSWpo/LeEeKxJU7WFbCgpWnM2h6Mmw6d0oxhJP2mfUvSdMAHcyrcokwvSDEEKz4zEpypdP3k45ibJJz9kM5ethCpOIUQ9D4O3cNI3RNYG1djqKh3Hh4w1FOQxkcfxVzisRs3XzXvX8ekSp6QYtX/upw0/nTd9wvugnCYHDfZ0TFhRGX7xWYvmKyABLskJ7Jq/xPG3+BSlgqw2IQogH7ud93PoKsD2V92sACmDJ43icqnxOKdqffTWP/U6Wjb/AB2d/wDbnf8APm/+cbSOi85SXVkT3klv00vEX/pjEflT/vH0jWg8rLLK6UomDtAOgEmlKDkQ5O3KGfC5YxsoskqlLzJUoHKUBN1EvQJZyNR3RzFKMxAFybNrRvOJJ7jrA7Fw6U5gC9wwpSl4m8MX1orHyJRtPZHOQkKUxzJSrKC1FAOAaWDAe6RGmXdifHY3rEsxCqBTsAyaaAmjePpGLJQTUOkjS+/ztFdEEyOWllM9rtWGHDcGkkFaFEMWShwCK/EW9Il4bhlkhpAUu4ASVKHPJb+8PpWBxQUkqlTFBrsyEmo7SCGptCyZSJtg+slj4JNnIdiAKvlVdtRFkwOOC0uTzSycijyUhgbaxtwvoupSU5iQo1ACQpiajMt3flSHGH6LJZyCFDUOMu5ZTkdzxPZWjyUlCUpdJyktVyzVfWpJiY8IRNBUhQLl8yad784YrwkpaUyz2ZiPhema1t7CBJGHMlWZQcFQFLVd4NDoXYngiinMtZEyWKlnCxb4d2hjw/BghKkBlBs1a0oHflFhn4MLYl2UGI/1C57oFkcJKSlQNQ1TcgUL82+UbijAuMlqdM5AckhUxJ+HLrTeDsNhECWQB92RVJ0fbRqwanDVBawpG60/h0b5UgmFnUAOlnLCuih9RFf4hwvLkKcxT1wcM7JV8TjZyG5iLXMlMkvR2AIvU2b9ecDJlkFS1FkuGGwTcBt795jNAuitnoklM1LICkoUSkKPxEuC72FSX74YLSJaaoch0pAQkA6FYALhAFH1eHcsUzEMSHJNaGrHSkB4viSCoJIfNQFDFdPytp9YyQCj8b4VLWCxVILPmIUUnbKxZRYDWgItFU4lhlA5JausoHWWrRwlINRsSTTnHVEzET0pukAhRTMSDMBsDkDlLtrXeE/FeiiUgmVkTVlUJBHIUY+lYArimcqxWBmKbskjXKoKI1L1DbPC+Zg3YmstJdRS2bKWDgksbW5R1aR0IRUzFOSHKeyL/DmdnGwo8JOKdEELKpgC0JHwv1bKFKhILs71eGTok4MoBwoD5XINqaaAjenvXZJ3uwFNRrXQs1fCD8bhcqiFKCbgkXrUZtQeUDqngUsXPiDYAczqXhrEqgvhXEUyVKCh1kpb5kPRiKkUotjbVqwdK4cJU2XMSrrJSz91MG4/y1D8MxhYwompCdMrEEGjnZhyr6QTwviZlFbMUKAC0KJMtQFDYODShFdYD/4BL9L3g1BYd7+FffdGv+Eo3HkYTSJgWM0hyagy1FIm0ulD9mcBZwxtGvX4n/4MR/yF/SJVs3FFOMwp+F3c9rXwbutGqU5lUcvcB3OtzuYmTNq7FrvYj1s/yjfOqj1Z62JqwdmNSIvYyRFJQUl2LlqFxrQ7nw2h/wAO4YtNSCHsAQSKOWzCh56aRBh5i6ENQB1KAP8AtOhvFhwEuYX6shbh63YO4UBVhWtISTKRS9kcvhbAZwpBJ0JZY/rIDk+kNcL0bWTmTNUbMl19V/tDZj5QfwyTMURRIFi7+QNaQ7w+BUHzSxZiak+H1hLKpEnBsAuWCVKSRUlOQBVb9rMT5iDpyMQrNlUkJ0KlEnuKReJ8DLObOZclNKHMcx794Mlolk9koCtchB/6bwwwCjCKUAVBLMxJ7THRSWqkaEQROwZmSygKCFgguBqK+Rg4KAvceo8q90Q41YDLFT/SHcagjX5wTBGEUcrH4hQxMUQPhsehYCgoV23FPPvghSgOW8AxsAwiMDtGNisPzjZJBHt/GMYimoBcXo3M8hEJSlX4SQABV9NG3GsEPVq/2iPIWr5RjEE4BYygAvpp394iDDcMCS9zlyls1nNvP0EGjan6xriMuarcrn0jGBfsKklxmNGpR9nrXveJp0oUcVDGu/f+8SoS9AS24UQPIxpMlEFkkgm1AU83jGEGK4SFZgEBZLkpUAtFakrUfiOw0ir9IOD5zlX1JUKAdUZa6CmRaeww2i9zJYSntA08B4AUEBT8HJnavRk/FQ/lzAV74wKOO8U4az5jSxcgqHf+kJpcpKTmUk5AWBNyDs43jqnEujRT/LmJSD8WZImGmynFubmK5jejslYP3qj4gAlNuwf0jXRJx2UqZKSrN2w4olJezksFNo3fGqAkANX9GsX8nGxifGYXICCoEVa1xcAU5+7wJBYkBgaPuxNAx7oclJHs0Ky0001DOXG3Mhi5PKPP8Rmf/NO/5iv/ACjxavUcqvTXkfB+6IPsytj5H6RqBE3QgFyRQXrvcQZJwzkMHqABc7sG7jfeI8HLd6W00bUObwXhsOSXS1djQ3DHn7eFZQMw2FCTXMFMyWt4pFBFmwHR+YQAnrAQQpWQpUlROpSFFQ7juYG4VhUuEiUjONVZgTyJIyE91Yd4XCS0VCJiHDFXXDJ/UQmir8y3KEY8UNMNgqAKQU6MQQrwF2hzIYW6tI3U5JbueF/DZQyg5syfzPmsLZySddXideMA7ITXR4JULXOQC5ShQTQqlrZQ5FFD4NEB45JJdXXS9iQcniABAU3DqSyuypYsQUul7hL0fnG6eMTqtMZrhShM+T+QpGsNDCbjwk9maa1pmbvBLiFOI6RzEPUFnqlkE1uUGj8wR3QDiuKKqSATqQAggaOWI/vFV4zxTOpgMvJ3NdMxrqdIlKZfHjsc4npqQ7Fjr2Wfc97a98eyuns4hiSXGtX/AH/aKvLRqXd39Qfr7ESITt7vSIfIzuXjxLRhOmc0M/aSLVqNb/pDzB9MFFNQQsgMd2sS1z70imYJaE/E52b521s8NsPjVG0s71ZP7u0L8skOvFgy3o6RFVWoL8tXT5GkMJPSJJBcEH0irYeeDU5B3FVjzAg7DkMfhjfNMWXiw/B7K4ogqfXxpa3ONjiUqsacrn+8V9M/tEbOKc/H3zgjDrLinsfu9oP8iXsn/Fj2izyWIoS3OJJjtSphFJnneGuHxThlUjphkUjjyYXA8nEtUHuAcwnn5Zhd5jiymFOVR2e8Q4myAC7EPcpJp4QLisM7OkkixcudqjWKkBPjcW2VJ6xKjrlzJI/qUGbvhLjpBnEpS2ZBftyyb3ZQooXsaUiwYokEEzClIPaDJr589YR45c+YSUrUQ5ygBKCBuoWUIDAyl9IMNJJKcmSYFGiiMpar6NyGsVTGy+1YA8hTy0P0i6cb67/NQFIsDlcHbIQXcVcEtrFQxySSMyWBd205E+EaLItIFmXOe1RR71t728IvtnMeY+kYtirdvB+cC5+Xr+8O0mTaHWDUDRKwmvd3hmMWzDrlgBS0qowKghRFKVSjSkU6WnKpnc8rt37/ADhlw3EkL+OYlWly+hcg2hWykWWqZxWQEikxQOiEqSmta5iS3dFj4WrrwCiWUgFj2aBq7Viq4GYHIOUruQfhAe6ym52Tqwi24fiquyCog0YAJawpkPw+EJa9lFsfDhzoYebBKdS+UUEJ8bglCYyHCj+K6mPfYNrBiuLrUlRUKJ5sknQML7tCj7YsqJzOVGpftKPhYaDRhGbRRIJXw1ApMUoAuyR2lK3yuOyOdGgOYlFSkZEWSndqOSanmbxJj8UmSjq0sqYqswlSiQ4qHu/pC8TcOQSVKfmyvUiloVseKBOI43skO4FgwyvufzKv5RUp0z7wvzblpSmt4e8WxaDRIdtSXKjXy38IrALKL13/AF+njEJHoYEMkrp75lvSJ5I1P76mkLcPiXLJBUat+VquYdcN4VOnKZJANHoTQb7eO8Tao60ySQkX15/K0HJuXU3NhoW18PWAp+HVLmqlTFB0s/VHsnNY5u7mYlw6UglkpLm5q7Nu8I0FNehkhSKOtZ/4j8k2gqTh5SrGYDv1i2r3v8oElh9ATtX9AK/tE/VA0XLBHO293G0K2NxTVhH2EXTOnp7wg7bgbwfh0TB/mFTV7Uq/MqSp37oWyeGywTlQp2oErUPkopBg+VhaUMxHNRChe1rcwR4xrJtBsrFEFswfm4fvCg48CecMMPiHLGh8CD3HflChefVQ8Xb/AGqoX5GJZeIUhusRlBLOC6NhVnQe+l6xSMqZLJHRbcMp0j1aBzMUr4FAixBSQf8AdvHvDluDEuIGQEpDuXUBr3c474u1Z5MlTEmNkEKdQozc35EVhFjldSe0oqFw7EttQxacetKkuSzjWnKuzQnWhxlWB2WFVJUSNKNBYhSuOKXQ4dAXLL5gc2dJ1DWHfFY4liVAZUlnIUUkVHeWjoWLwSXKksHJtUgp1FWG+/lFT4lwhKlPnlZTVQKiJx1Ku0e0PpCWxWilz82pfyp4xDkVt/3Q4xuASkMlYW9SwAr72hNk/pMUTJsOw8h3cNWtTY6MYa4FDK7IfUsMx8BodI1wUuXZYIBLZks6Sz1Sbhja8NcLwyWgOqfLCX/rSo6lwUn0gMSIz4bgUzgciDLWGJScoRMF6ahQ2MOcNJWnKHVKUR8SikkVqBUm1XhPJSkfyK27T+gA5bxYOEyTRSu0RQEkmmghNMvFm2Jm9ZlDfdIPZ/MprqO5J1jTEz+pGZnWbZvhQALgC6q2O8ET5KnClpSkP+NYSOWVAqo8qQm4xikAdtlKU1KsBfTU+lOcBosgNGPUouBmVdyWSDslKaqVzNI0mzkt2piSdQSXZ2ZkkjyMSDGlmISiWXqEhLPz+JVu6E2LxxLgCvdXvJ3P6CJyaRWEW3oHxeKDskObUFYgwXBFTHKragUv6+ENcFw43QQpw5zUUPS3dFgk4PKxLsoAF3DkWp+nfEJS/D0sePj2LuHcIyfhFGH77ezDDGYeTKlmZMOVKdQSCeQ3N6R5xrjsvDIahXoihJoznYV9tFJOJm4lYVOUWSzJ/Cnam/OAk3tlOSWkNJMwzVqm5QhKuzLQkNlSPhJ5qqYNRlFz6lvTx9YVYjFEBkuNGFzSpP7bQvMuZdzuakweKEc6VJFzkolk0Ku8LP6wejhqlJ+7mzH1SSCD4KF4p2CxpSrtFjazety8Wjh/Fg4YtY/qIm0Uu1QRhZiiCFM4cHa9mPzgyUpmdwDsSHa7Ri1BUwrH4gl/CkSCYGHse7QqC9oOlYQH4TNl88176G/lr4xr1MyXVB60AdpOUImG7sB2VGlqUhevGpl1J8tbUcekFcP40hRoXANy+ZJ5efKHiRlGiwdHcQlQzIsattyY2vaHKkmEHC0FM5eVmVlV3moV8n8YsSVgikd2J3E8vP8A3AFYEAnK6SdHLeW0IOJ4SZ+VKyPygua6uSWEWfEJ8vlCPiOb4mfKz71oNIoyIqm4RK1JUXYZuyH/ABUUCN2inca6NB2QxAuQRmGjZSXaw74ukyeUIE4pUUE/eBgShqKc8/iB2BgLH8NROWtOZpyE6U6xJYpmJ87XhRWcunYZj8JDXdxWzbOaQFmG58k/WLTx3hGUhSzmDVDkMbAltBCHqkbD0gk9eybBSCs0+EkP+hr5Q+RwV+1ntRwwV6tQepMD8E4GucxJKEbm5erJH13izzZkiWMiBmUmqyQ7DStsxsLtWMJCPsX4DB5iZZKkggdsIBCdGItV7wxxeRCfupnWFIoEp6tCbjmTpaAcRxadOWiXmUhCnyS0lIQdyrKH3vtEcmSCiYwdKUB2vW5fvMK0vRaJvOlzAfvMuajKUXmOWJZJPZA37o1nYlMoEpUgkXfN6q1MZjsQlyGoQnMSXWSzdo94+cVfGrKpmRywDq74mzoxY+TDVT1TlZZYGxUkOna9zcGHGD4XKkgGdMQgEXWQCfDaK/LnqlhkG9KAe+/948wcoBQVMrd3q1ffrHO3Z60MajpHReH4aSsPKmIWkXykbOKAV/WK70y4yJMvKCCtQZLWvdvD1gpHFsDLHaVVqdWklfmN6xXeLcDTjZ3WyJ6itv5c9GSgLOlVtRGVWLK0VuXJKi6iVKVVR1LXL9wh1hAAKDzFr097PtAcnATZUzJNlmWrmBUuD8TsfDSDyvqkZ1Xagt4tfVoL2ykdI0xc4ghKE5lkPWwFGKj+GxpGipE9ic8vdsqmHjsz1aEM/jS0gqQM6iWUq6Afyga0fugvgC8Vi5iZcpSwrIsrcJKew5dIbspysKkl9dIp8bo5pZVYzkLUvsTEMr8wIKSx0I89IkwC8q8pNoDk4TEpKjk7SVAFv5c03ZIfsTAmoe7GDJKi/aBSoAHtUNbevyickWg7Rc8GsKSGPveIMdjwBcDc19mA+HTTlZy3j70PpCKfiytZNSQ+hsHcPQAO1TvElHZdukGYjiKSe0zUFb++fygLBYhQmZkzXY/Ck0LaEOY0lcVkIdyl0MVMM6k1yjtEOa0p3mJFTJM4ZpagFBi4GVdAOyQQHFKxZRa9HPJqTOp9DuKjEJcdlSaFI0F2i0IcXL/Px3jnf8PpSwqYofCRLYB7up2qxtF3UvOC7pIsRY7FtecdON6PNzqpsmxKlAHKz3ANjC+apSqoGWZRLFj394jX7YqaFIByTUODftBviT+8BK4plTWpsp3HfapNNIcgRTeIv1yVy0sOy+iweyCRyUfKK3MxbhCZiykhOUTkgOlUs9hRAukpocu0NuOkzZSlpNewFAWYHslA5m8V1EorBSoF0/lNTeoJoKP4pgO0LJmcSVMMs9YJawFHtJNFA/CRsdCK6RXupT+T0V9YZTZq0ylJCkq7SRZtD2ik21fzaA+smfml+Y+kCxWyedxckEAkM7qNC+rCNMNiTlo7Jb8QcvUEvV6F++Fi1pY5QX3cMAWt7ETYRQB+NgHIBFS9G5mATUrLBw8ZVomKIftJcBzZix1qYbYyYiUhMoXLLmEfD8QSlO5aEWHmlk/0MbjUpUFeNoY4ifnUoaF6j8Ic6970gWdEUhTxaflKyaBLk8+0WPr6xW5BOdalEuXJ+daXt8oacexWdSUB6krV3afLWF8qTnXRywv708LPEZSPV8fFSsmTLz1Or62HKseYmYUihrb5NUd3rBZSADbltr6P8oEMvrDX4fnpf3ryiVnW0RYMuqtRpbcNSH2D4xLl0mJJ1oHNNjvAMpAAblelX96R4EA6ewx91gPbGqiwL6QyZoKBKmTA4+JiO8Ob+ZhDxjhSErT1ZPVzASAp3Qz5kFb/AA6g+EM+EywFbe6e+cPMTwyXNQBMTZiHoRq4O7nxgXTBVoo0vBqCChCRMlKLrSQFJdNjy1ryg+Vj1SkslMrDgsFFLpURTsnV94PxfAkoIC0JKSOzM7SDV6FSS701fvj3DcAkkUl3rmqVAmr5lk1f5w/Mj8d+hUnF5z2Elh+In5C+l7wTMJWorWXUpnJuAKBMPl4CXKl5iLCjsXvekLn1t89Od4Wx60GcIlgFi1d+f61aBeKYAyJxS/ZLTE/lroRqAX0gvAntWfw9dr+w0PekHDOuw4WkOqX2m1Kfxps+r+EBd6FlKuzmWJ6PSSoK7YU7sE5klyGq9NdDBM7DpVOCpSerSE5SkOp+eZVzW8MTw9QI6taah0pWDlNjRQtcd8MuE4tSCCMMtSk1ZK0KszkJbMSNu6K83ROWKKeh90VQDhU5Vi6SCk9p0lVxtXeHk7GzzQKQOdCo70aF3RpCAhTS5eRXaK0UKlKUSoEGoIOkPfsqcwUgnYtY6g5TY0aOjF0ebm/sL/tScyZ1pnZSskFlgUqBYwLxxBE0qQQUnMVAgX2B0P0h1iVIUSkbgFnoSHHgYrk7iIE5TsUMkgkvUULjSh9IoQZAZ6epUhJdqCrPqAD309YXqQyXCSEzEE1ug2yqNqEnvELOKI7akJLgKSpqijMC/wCK8QS+LrSFdYMyE0UKg3AcesKxWCqSkBagcxJqklkg/wBRbVvGBftCt5f+4xtxg0SUsUk1Gj3rC7rTsPKNVk26Nkghx5j9ngzC4UqPhU3cDl4d940wcoKBJrVyz5u/mH2huidLShkCqviJvW1NNLCAJFGuDmFjlHZDMaswu59HpBeIxZCaGhofG7v8oHRNIyiwKVKIFBT4e+sL+IzgmW71NAOe/e2kIzuxrloVzZxK1G5JYHl3tDDCoyiutyG18G5esL8HIe/LWsGLmFgkf2/s/ofDnm9nuY1SMnqz0eje33Zz6xIkNS29qePyMYlAQz6aW8jvR/HmIjzOfbeukJQ6omSjMfX9PL6QXIkge/IRDh0UvX+xgqWa++V4YVyoLwktvOnvevpDubMZBOiUub0Fa8oBwGHLu1Kd766e3gzimLRJlLeqzL+7S9VknIUs1Q5flWE7YLrslEtM1pKmOcWvoDmbxBgXhiT1YcVci72JAPsQr4RiFyZZnTKzZpaXXtLUwf8A0ykj6RtMx6kpEuWCVEMLtzJpsXjbGT2MOIKADrNqhI5uNfdTCDF8TVcJ7O/6j3qYD4lNUhctKyCVVPcL00FYZlAMsihca38mhq9sTkndDDg0wE+b+PsRduHrBS1xtTXltHPOGYgJLeUXHhfEAL6+tf7ecBOmJNco0L8ZwRQWpKR2XdOtC5Guhf0jSVwlaFZspBFQxIdraVMM+K8TBUFIY5GCjtndvVLeME4DiaZjAge6/rGrYOT47BsDIUgzM3aTMBX8OXKrsvTfn3w5wOIWyxVw4D3fQvGTMPQ5aGjHSn66RLJk/dh2BCgTsRYj9o7cSpHmZ3crAcNjApCJqSHU6SP6pZbK/wCYNFZ45hQcy0ntdsK0OUhwVD8wtFj4msoCBLCSgrUVEUZZIIJHMOH3aEHHcUFqCkkBM5P3Z/CFZiC+6aRQ5nsrOKeZL6xJCihrGpSaO/8ASaxDJxwmqmIUn7yZKKHFlLScyFOd2Z4lwxKVMoAKZSWHwjM4cDZ2MJscky5gJcK7KnsxvTxAMASzSZMITk0BdrEE3HlAublBWNWFfeCma/I6wup7B/8AKMk/Qr2NTLJqkMHypu/hqDaC5ZpmWCdkir6g8vEwBLnkGnrbygkcSZ2ZzYNXd9oV6FhsNViVKBJYKs2gew79aQqxszOsJHwpYDvapjWdxRRSxJfTYag++6B8MSPe/t4lPR6/iY7+zC5bJTQjfz5xsV5anXzb6151iIzWD3I8dBX346RGhZUeX0b6/LeInpEqphV4fofoL+sTIFfoPSCMJgH3q/y7vfhB6+FUfWuzwDbBZJP9vY3gvCpdQ9j3vA6JeX3f3WGHC6q/fu9+MCxWh/g5VnvX9T/fxhF0s4hIGKRnIUuRLbImq80w5il7AEFJfvhzjeKIwshc+YQyQyU6rUfhQO8+jxzrCkrK5yzmmTCpSjzL2I00horVizdukO5E4zphWsjMQAABSWnRIGwANdTW0WPCoRLAYO9170ep2iumZlSi2YBt+bq0r6sILRjwEmuYM7g62qdIpSWzgyZZSegjpJwWXOYhWVQcDU212ioTej2LQHSSoe9A2msWv7aCClJzLvU03P7GNJHEgk9oVcioGUhNSDrqKRRS0c/KSZUcDxlSFFMw9oee19oe4PpISQlBJJpyD3J5c4ay+FyZ5OZKd8pZu4A6cofdHuiuHCvgCdSQA57j5fKB8cZMsvJlFaBk9HcV9nVmYmkxtaAt+sBJxakh2UCBoDWzgabeUdKWkBIygMLh2YBh5UjUpTNGUhLNQKAqK0AoQb2gywJ9Aj5co9qxHwziZmykn8QLq0PZsPEtWD5OP6wAIDV7QNCCNPNqwNjcFLkupAyhDkgqJSRTy7oExj5RNRmLpzZQWOrJJ2LfrFYxcVRz5J83YbxPEZUlSCCkhVFCj/iB5Uip8SmomS5COyhSEOEj+W61EkA6ECrQ8mcZE6WtRAyqFBukhwCDrQg+EUTG42pWHYlLAitX7PkDBZKzMRPWJgz9sD8VGIt8W3hAnGZuYsXJoeTbeECTcSagVDm/PvjSfiXCXumj6kaCAKaTFACniIgZP5Y2m2iGMtgr8DDNpXSoMDomhasoLKJBO5SNBsIG4hjso7vnpFZXj1Z8zl3cF4FWh8KrbOicfwCpgE6SHQkduUkdpNQ60gfEiwIukmFWHmjLuO/vFL7Xibov0qzkJzFKxXZ9HSdKaaiHeN4Gid2pLImXyOEyplGpoiYW/wBJOzxKSs9LDm4Li+ivIDmnp7/WGOGkgDv9nYN9RrEOCksogjKoGqT8QIahDvvoe8w+w+AdD+9L/SOduuz0E21Zvw0VB5afXxh6tO1WLe/WFeEw+V38Pfh6c4NViWArqRpUioc+9Ym2UoVYzBMsZapmPl7xp5GPOFyiZmUUABJJoACHzKOgtEvFcaJWHmzXbqVhaC3ZJX2QnmWLgDaOccZ6Rrn5ggqlyTl+7eisv4l1D10t5RWEXLZz5cijofdMOPJxczJLJ6mU4QfzKdlTL2owDW74EwAKkZdQ3yr79RAHDVAgbe7ehhjgzkmlNga+Fx75xR6Fj+/oFxjFTgUoLkbVY7Odu8wRhcXNCVAUBp3bHvpFin4NK1OQDQV384mGDQaFI5e++F+X0B+OmysHHTEgBbkBjTVr8z3RtI4uav2gdw3h6Q9m8NrWoNd/LyiCdwmUxGRXeLbmhqf2iiynPLx9kXD+L1SQA9Gr2q0s1e6LVK43lQlaTRWYXDFSbKUfwuPCKXieFp/AmY/MBtdaNECeHTU2oHsTQ3YkcnjckI/HbOp4PpaHDuXDPu2p5/tByOkwQC7EF3Y1D6voY5nwyYQCVXJtWulR5GFmI4yesIJdIPy5Q0ZNvRHJh4qzpON6QGZQEpCwXUACUkaEagtB3DOKJSmWlZ+NQd2cD4Ugje5ihYbiKVKcKDaGpoeX5ollYwJc0zAugnnRxq4BilnLYfxXiQSrKgjKAprsdHPkYrs/EOAP7vUOz3jybMo1T4uHe8bGSwNKkUNIIlkBI7/0jUmNjLII1LC3ON1SlC4A/XaMZkCVPG7RIJIcV8A3fSPer7/IwAaRTeJ4vOS1hSFZMSKU8RExQsbypmUuCQRYjSLv0Y6Xv93NudbA8zzp3RRIklQrVjKVHcFSpU8ArzOKJmI/moHMUC00+E6axrJlzJAJWAtGk5DqR3qSA8vShtvHP+jfS5UohM0unRWo2B0bnHT+DcVSvKUKY8juL3qG33iM4XpnTjzSx7jskkrCqjXubzFPEfWK70p4iiQoZlsCsFk1USpJccrO+5i+no5LmOrL1ajXNLYO9yUNlV5RVeP9CJpExBT9olqIUFJZOJlqH+YlKqKP9KSxFLxOPju7fR0T86Ljrs5P0i41Onzl58yUhXZlOSlLBhTdtecCSJosT3eb+EX3F9DxNlhM45FoGVE1KTcWStB7QH9J7STZ7RR+McFnYZWSelvyqFULG6FtX5iOmlVI5I5bf2DcFPY10b6/I/OGWJxIVlUDVND+hitInMQTX9v7QScc4I/tTk3g0SlDZ1xyaovfDcclQrpQ7+cNZBB9LW/a99451wrjJFHqG3rtFtwHF0kMTtTTz19+PPOFOzqhkTVFlGESrl3fPk9fpEiOjeYkhX1gXD8RS9/fO1foYZSuJBvi1ajcoQMgdXRkJutRO2UDbWAMZwsJ1fkfftjDhfFRuz9z18fSEWP4iqYerkpzLI2DJrdR0Hr5wabdEm1HbEHEOIpQ6qUcJ2exIrU84pap7uTu55nXxhnx3srKczs2Y6EuXodOd4UHaOyEKRxZMnN2NMFjynVvGHEvEkgGp/eKomd3wZLxhApcRQ5pwssfXOKX9YwWrrCaRxTfz7oZycQFWLvaFZzOLQWFHc+cbypbneIkJJDgRMkdh9TY8qg+NYAD00Da73O3625xFTYeseeJjWnsmBYbOfZo1UqMMRLvFSxvnjcRCERjc4JidUyD+GccmyD2FFtnpC0GN0mAFOujqnRT+L6pRCZodOoJ+StO6OkSuksjFpeWdHY3B82NY+ZRyh5geOzcKEJlqZVVK8bDy+cDroL+x3XG8RRLQZk5lCWFKVR1mWElKknVQK1JCQaggxnCeFycZhwUhM2UsOUqAUiuta5v6gxd60jma+ky8VK6tSmKshfXsZmD6gEk98ScM6VTuGTJa5ZB60K6+V+BWUgJWPyrIoWu0Lf2HUKjYR0l/hgGmzMAFK6pZRNkE5lUDlUlRqQBdKq0uY5ws+Bsf1Ed+/h/jRPRMmpftTit9QSz13grpd/DCRjwZqAJWIaqkhkzP9YGuyrxT/QRnxdHzqlXmINw+PKXI13tt+kM+kHQfE4RZTMRXfQ80qsfnCcYGZbLAqLLpyG0jpCrnTn5eOnjB6Okh3d7UGnvw1hLhOAzVqCUg5iWAFSfAR1fob/BQMF485hQiQl2NP8AMVt/SKczEnCL6HlllDsrHR2TiuITOrwyaD45qh93LBOqvxGlEi9Kxb+kmJw/C8CqXKrOmuylVWcvZM1TW/KBoKR0zqZeGkHIlKJctJISkBKRlBNha0fL3STi6p6jMWomYupH4UpqUoSNEh35v5txUekR5Sybb0hSuY6iXfnqd/WNSYjQPOMTN0NDFAGzMY3Cmb3sPCIhN097x6pUKEnn7gM/On7x5KxKgxTTT3tGImUY2P7e+UDz3SXFt4wH0WLC8XqAbt7cbw5TiM5FQXYbRRpOJ39+2hpgccRz96wriRlBPotCUA7DTn5f2iX7rc+UK5OIevcPrBPWjYeUA53FxOcFVY0Ij2ZeNXipc3zRsmI49STGMN8LwBa0hRUEA1SC5UobhIBLczAeJwhlqyqrsdCNw8WTDzOtQnJUslw1sqWdn+IEOHoXhR0gxAKwAcxHxKpUkuaih8NXhfZSUUloEwyQ7mwqfDSPDMKlZjV/bRCVMnv9tE2FS8MJ2WHo9JKlaNc7Nq4g/jPBZ+IC8TLGdEsJSpIqpCbBXNJLudIXY7EiRKyD+ZMD/wCka+Jt3RZ+hHFXZDsJoMk7DMXSe4EeDxP3yLWqoun8FUj7Eov/AJywebACOo4dtI5/wRJwEibmlzFssrPVJBzO2hIrFa4r/HtaQUyMNlI/FOJf/lp+sUshVuzsPEeHonJyzEhSdiHbuigce6HYWQSUlIB/BUqu5sC9ztHKeM/xS4hiAQrEKSk/hl/dp809o+JgTg3TjF4f+TiJiKuahSTzKVAv33hJQUuy2OUo9M7r0OweDS5krRMnfi/Mmgsk18RFuQY+dp3TLFYgpXMMorTXOmWlEzS6kkGkN+D/AMWsbIUROKJ6P6+woDlNAbzf0gRaWkGeLI/szq/T/HdTwzFLdj1SgP8Ai7I+cfLGIUCotWPoDiPEv8cwBkSkTsOFrl51TEdkpBzKyK/FUCKv0/6I4bhuCSmQD1iv5i1F1q8dn0EURJNrRyeWNf7RpMIIPKNlrAECpm1jMOjUmsSJnUaIZp2jXPGFsITNrBstlhjb5MG+kKwuCsMr33wtFIyRpOQUKaJ5OKgqdK6xNSMwtv3GFRSUliIKA9DrBcSKSxtDH7Qj80VvMDaMcxuILApiTtGmUxkZBENgmH/D+FSzL6xbqd8qQWZrktU10EZGQsh4dg/E+HJSnNLNHDi99i3obQsQgk/3jIyCgT7PFKrDPg8sJeYr4UV7+UZGRgIExmJVMWVKuT5bAd0NejeNKVkO2r6AioJ8hGRkZ9BT3Z9C9H+NJnYdBUpAKksoFSBWxuY5R/Ezov1c0zZZSUqqyVJUedjHkZBEvZz9XyjAovGRkEaPY/4bM7NO735w46Jy5a+ISRNAUl1HtEZHAer0FWoYyMiCX2O/I38dHccLxKWkABcsNpnQB/3Ry/8AjFxkLKUhQIcWIPyjyMi34ecjlM5biBATtGRkYPs2zco8mS6UjIyMYjCTG6HG8ZGRjDCRPPsR5xOYFAU7Vzem0exkKUbtASH9iJG5ekZGQxM//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sp>
        <p:nvSpPr>
          <p:cNvPr id="26630" name="AutoShape 6" descr="data:image/jpeg;base64,/9j/4AAQSkZJRgABAQAAAQABAAD/2wCEAAkGBhMSERUUEhQWFRUWGRgYFhgYGBgaFBggFx0YGBcXGRUaGyYeGhojHRgYIC8gJCcpLCwsGh4xNTAqNSYrLCkBCQoKDgwOGg8PGiwcHxwpKSkpKSkpKSkpKSkpKSkpKSwpKSkpKSkpLCkpKSksKSkpLCksKSksKSwpLCksLCwsKf/AABEIAOgA2QMBIgACEQEDEQH/xAAcAAACAgMBAQAAAAAAAAAAAAAEBQMGAAIHAQj/xABEEAABAgQEAggDBgQEBQUBAAABAhEAAyExBBJBUQVhBhMicYGRofAysdEUI0JSweEHM2LxFUNykoKTorLSFkRTVGM0/8QAGQEAAwEBAQAAAAAAAAAAAAAAAQIDAAQF/8QAJBEAAgICAgIDAAMBAAAAAAAAAAECEQMhEjEEQRMiURQycWH/2gAMAwEAAhEDEQA/AGGL6NYsP1WLnEOQyps00enaC/WEXF8Dj5UtSxNxJb4vvpxAG6e1F0k8StlWpg7ghyBoaXgbGcezJWlRRZYLAgsxD1LjviCzJlcnjySbOVnpHiwP/wCrEU//AGm18M8azek2LzUxWIOp++nAV0Hb5QJKlBu0xPI7+DuX+caqkhwC4ahYa1YXr3x1HByYfL6TYp3+0z+4z5tX2Zce/wDqDFAP9qnmwb7RNzV1+KF0lCSC99NRzJ5RNPQkqUx9KaAeEYNugzD8dxai5xWJYXafNqWoAczR7P6QYokEYjEhJoD183TX449GCJ+6Spg3ZCC6lOHU4PyESy8GxS8lRqE2JUxZnAsO9oWwcmTYDi2KWSn7RiG1Kp80Af8AFnpYwehc4/DjcSQfhUrETUgv/STUDd4NPRwzX65IDKIRkfKpNhmTYK8Ilm4MoIlkJmILJQiaCQGZJSmlB3/vCtj7BZmA4goEoxE1aRUiXPm50tYl1uRe0LU4zF5a4nEpPwv100ily+ZgYu/R9cuQvJ1CJaXdj1mZJsSntMBuIb4zo1hsUFFKci9chNxUKCTZ30gFOJzhcnH5Qr7RiSlgAROnF1GoDBTgNd4ybOxo/wA/FFxRp00MU3bta1ofOOjSuDlCGBLBQJIPacaka7NBUzhmUguGUOyp3STRkq77PGTZqOUGdjgkKOIxPaDp++m1eoJAXQu4Y+UaYPiGKJricSVC4M6c2lfi9vF84z0flpPWMuUHSkmWgKSgktlWAxUgkkZmpUwv4j0bmyEqSnLkCiZa0DssaFw7uCa7wbF42V/A8WxSVUnT1ZwaqnTSE62K2zCwh8eMTAUoMyaCoAZusmFnJJKhmvYecQdIMAQA+XOMpOiGZl0sSC5YDWIsHK65YCgXBDLQHTQl68mPnGTITUrHmHxsxD51TTa8yY//AH6xDxHjqgCEGYT/AErmFtnOfaAp2dLKTWrsak1re3lqIExPGEqcBJlGzKch73/WN2J8kloyavGLOZU6bKTdjNmDQ3ObmPOIVdLDJIadOmkUczpuQlqfioO+E2MxpLkrK2vlSWpo/LeEeKxJU7WFbCgpWnM2h6Mmw6d0oxhJP2mfUvSdMAHcyrcokwvSDEEKz4zEpypdP3k45ibJJz9kM5ethCpOIUQ9D4O3cNI3RNYG1djqKh3Hh4w1FOQxkcfxVzisRs3XzXvX8ekSp6QYtX/upw0/nTd9wvugnCYHDfZ0TFhRGX7xWYvmKyABLskJ7Jq/xPG3+BSlgqw2IQogH7ud93PoKsD2V92sACmDJ43icqnxOKdqffTWP/U6Wjb/AB2d/wDbnf8APm/+cbSOi85SXVkT3klv00vEX/pjEflT/vH0jWg8rLLK6UomDtAOgEmlKDkQ5O3KGfC5YxsoskqlLzJUoHKUBN1EvQJZyNR3RzFKMxAFybNrRvOJJ7jrA7Fw6U5gC9wwpSl4m8MX1orHyJRtPZHOQkKUxzJSrKC1FAOAaWDAe6RGmXdifHY3rEsxCqBTsAyaaAmjePpGLJQTUOkjS+/ztFdEEyOWllM9rtWGHDcGkkFaFEMWShwCK/EW9Il4bhlkhpAUu4ASVKHPJb+8PpWBxQUkqlTFBrsyEmo7SCGptCyZSJtg+slj4JNnIdiAKvlVdtRFkwOOC0uTzSycijyUhgbaxtwvoupSU5iQo1ACQpiajMt3flSHGH6LJZyCFDUOMu5ZTkdzxPZWjyUlCUpdJyktVyzVfWpJiY8IRNBUhQLl8yad784YrwkpaUyz2ZiPhema1t7CBJGHMlWZQcFQFLVd4NDoXYngiinMtZEyWKlnCxb4d2hjw/BghKkBlBs1a0oHflFhn4MLYl2UGI/1C57oFkcJKSlQNQ1TcgUL82+UbijAuMlqdM5AckhUxJ+HLrTeDsNhECWQB92RVJ0fbRqwanDVBawpG60/h0b5UgmFnUAOlnLCuih9RFf4hwvLkKcxT1wcM7JV8TjZyG5iLXMlMkvR2AIvU2b9ecDJlkFS1FkuGGwTcBt795jNAuitnoklM1LICkoUSkKPxEuC72FSX74YLSJaaoch0pAQkA6FYALhAFH1eHcsUzEMSHJNaGrHSkB4viSCoJIfNQFDFdPytp9YyQCj8b4VLWCxVILPmIUUnbKxZRYDWgItFU4lhlA5JausoHWWrRwlINRsSTTnHVEzET0pukAhRTMSDMBsDkDlLtrXeE/FeiiUgmVkTVlUJBHIUY+lYArimcqxWBmKbskjXKoKI1L1DbPC+Zg3YmstJdRS2bKWDgksbW5R1aR0IRUzFOSHKeyL/DmdnGwo8JOKdEELKpgC0JHwv1bKFKhILs71eGTok4MoBwoD5XINqaaAjenvXZJ3uwFNRrXQs1fCD8bhcqiFKCbgkXrUZtQeUDqngUsXPiDYAczqXhrEqgvhXEUyVKCh1kpb5kPRiKkUotjbVqwdK4cJU2XMSrrJSz91MG4/y1D8MxhYwompCdMrEEGjnZhyr6QTwviZlFbMUKAC0KJMtQFDYODShFdYD/4BL9L3g1BYd7+FffdGv+Eo3HkYTSJgWM0hyagy1FIm0ulD9mcBZwxtGvX4n/4MR/yF/SJVs3FFOMwp+F3c9rXwbutGqU5lUcvcB3OtzuYmTNq7FrvYj1s/yjfOqj1Z62JqwdmNSIvYyRFJQUl2LlqFxrQ7nw2h/wAO4YtNSCHsAQSKOWzCh56aRBh5i6ENQB1KAP8AtOhvFhwEuYX6shbh63YO4UBVhWtISTKRS9kcvhbAZwpBJ0JZY/rIDk+kNcL0bWTmTNUbMl19V/tDZj5QfwyTMURRIFi7+QNaQ7w+BUHzSxZiak+H1hLKpEnBsAuWCVKSRUlOQBVb9rMT5iDpyMQrNlUkJ0KlEnuKReJ8DLObOZclNKHMcx794Mlolk9koCtchB/6bwwwCjCKUAVBLMxJ7THRSWqkaEQROwZmSygKCFgguBqK+Rg4KAvceo8q90Q41YDLFT/SHcagjX5wTBGEUcrH4hQxMUQPhsehYCgoV23FPPvghSgOW8AxsAwiMDtGNisPzjZJBHt/GMYimoBcXo3M8hEJSlX4SQABV9NG3GsEPVq/2iPIWr5RjEE4BYygAvpp394iDDcMCS9zlyls1nNvP0EGjan6xriMuarcrn0jGBfsKklxmNGpR9nrXveJp0oUcVDGu/f+8SoS9AS24UQPIxpMlEFkkgm1AU83jGEGK4SFZgEBZLkpUAtFakrUfiOw0ir9IOD5zlX1JUKAdUZa6CmRaeww2i9zJYSntA08B4AUEBT8HJnavRk/FQ/lzAV74wKOO8U4az5jSxcgqHf+kJpcpKTmUk5AWBNyDs43jqnEujRT/LmJSD8WZImGmynFubmK5jejslYP3qj4gAlNuwf0jXRJx2UqZKSrN2w4olJezksFNo3fGqAkANX9GsX8nGxifGYXICCoEVa1xcAU5+7wJBYkBgaPuxNAx7oclJHs0Ky0001DOXG3Mhi5PKPP8Rmf/NO/5iv/ACjxavUcqvTXkfB+6IPsytj5H6RqBE3QgFyRQXrvcQZJwzkMHqABc7sG7jfeI8HLd6W00bUObwXhsOSXS1djQ3DHn7eFZQMw2FCTXMFMyWt4pFBFmwHR+YQAnrAQQpWQpUlROpSFFQ7juYG4VhUuEiUjONVZgTyJIyE91Yd4XCS0VCJiHDFXXDJ/UQmir8y3KEY8UNMNgqAKQU6MQQrwF2hzIYW6tI3U5JbueF/DZQyg5syfzPmsLZySddXideMA7ITXR4JULXOQC5ShQTQqlrZQ5FFD4NEB45JJdXXS9iQcniABAU3DqSyuypYsQUul7hL0fnG6eMTqtMZrhShM+T+QpGsNDCbjwk9maa1pmbvBLiFOI6RzEPUFnqlkE1uUGj8wR3QDiuKKqSATqQAggaOWI/vFV4zxTOpgMvJ3NdMxrqdIlKZfHjsc4npqQ7Fjr2Wfc97a98eyuns4hiSXGtX/AH/aKvLRqXd39Qfr7ESITt7vSIfIzuXjxLRhOmc0M/aSLVqNb/pDzB9MFFNQQsgMd2sS1z70imYJaE/E52b521s8NsPjVG0s71ZP7u0L8skOvFgy3o6RFVWoL8tXT5GkMJPSJJBcEH0irYeeDU5B3FVjzAg7DkMfhjfNMWXiw/B7K4ogqfXxpa3ONjiUqsacrn+8V9M/tEbOKc/H3zgjDrLinsfu9oP8iXsn/Fj2izyWIoS3OJJjtSphFJnneGuHxThlUjphkUjjyYXA8nEtUHuAcwnn5Zhd5jiymFOVR2e8Q4myAC7EPcpJp4QLisM7OkkixcudqjWKkBPjcW2VJ6xKjrlzJI/qUGbvhLjpBnEpS2ZBftyyb3ZQooXsaUiwYokEEzClIPaDJr589YR45c+YSUrUQ5ygBKCBuoWUIDAyl9IMNJJKcmSYFGiiMpar6NyGsVTGy+1YA8hTy0P0i6cb67/NQFIsDlcHbIQXcVcEtrFQxySSMyWBd205E+EaLItIFmXOe1RR71t728IvtnMeY+kYtirdvB+cC5+Xr+8O0mTaHWDUDRKwmvd3hmMWzDrlgBS0qowKghRFKVSjSkU6WnKpnc8rt37/ADhlw3EkL+OYlWly+hcg2hWykWWqZxWQEikxQOiEqSmta5iS3dFj4WrrwCiWUgFj2aBq7Viq4GYHIOUruQfhAe6ym52Tqwi24fiquyCog0YAJawpkPw+EJa9lFsfDhzoYebBKdS+UUEJ8bglCYyHCj+K6mPfYNrBiuLrUlRUKJ5sknQML7tCj7YsqJzOVGpftKPhYaDRhGbRRIJXw1ApMUoAuyR2lK3yuOyOdGgOYlFSkZEWSndqOSanmbxJj8UmSjq0sqYqswlSiQ4qHu/pC8TcOQSVKfmyvUiloVseKBOI43skO4FgwyvufzKv5RUp0z7wvzblpSmt4e8WxaDRIdtSXKjXy38IrALKL13/AF+njEJHoYEMkrp75lvSJ5I1P76mkLcPiXLJBUat+VquYdcN4VOnKZJANHoTQb7eO8Tao60ySQkX15/K0HJuXU3NhoW18PWAp+HVLmqlTFB0s/VHsnNY5u7mYlw6UglkpLm5q7Nu8I0FNehkhSKOtZ/4j8k2gqTh5SrGYDv1i2r3v8oElh9ATtX9AK/tE/VA0XLBHO293G0K2NxTVhH2EXTOnp7wg7bgbwfh0TB/mFTV7Uq/MqSp37oWyeGywTlQp2oErUPkopBg+VhaUMxHNRChe1rcwR4xrJtBsrFEFswfm4fvCg48CecMMPiHLGh8CD3HflChefVQ8Xb/AGqoX5GJZeIUhusRlBLOC6NhVnQe+l6xSMqZLJHRbcMp0j1aBzMUr4FAixBSQf8AdvHvDluDEuIGQEpDuXUBr3c474u1Z5MlTEmNkEKdQozc35EVhFjldSe0oqFw7EttQxacetKkuSzjWnKuzQnWhxlWB2WFVJUSNKNBYhSuOKXQ4dAXLL5gc2dJ1DWHfFY4liVAZUlnIUUkVHeWjoWLwSXKksHJtUgp1FWG+/lFT4lwhKlPnlZTVQKiJx1Ku0e0PpCWxWilz82pfyp4xDkVt/3Q4xuASkMlYW9SwAr72hNk/pMUTJsOw8h3cNWtTY6MYa4FDK7IfUsMx8BodI1wUuXZYIBLZks6Sz1Sbhja8NcLwyWgOqfLCX/rSo6lwUn0gMSIz4bgUzgciDLWGJScoRMF6ahQ2MOcNJWnKHVKUR8SikkVqBUm1XhPJSkfyK27T+gA5bxYOEyTRSu0RQEkmmghNMvFm2Jm9ZlDfdIPZ/MprqO5J1jTEz+pGZnWbZvhQALgC6q2O8ET5KnClpSkP+NYSOWVAqo8qQm4xikAdtlKU1KsBfTU+lOcBosgNGPUouBmVdyWSDslKaqVzNI0mzkt2piSdQSXZ2ZkkjyMSDGlmISiWXqEhLPz+JVu6E2LxxLgCvdXvJ3P6CJyaRWEW3oHxeKDskObUFYgwXBFTHKragUv6+ENcFw43QQpw5zUUPS3dFgk4PKxLsoAF3DkWp+nfEJS/D0sePj2LuHcIyfhFGH77ezDDGYeTKlmZMOVKdQSCeQ3N6R5xrjsvDIahXoihJoznYV9tFJOJm4lYVOUWSzJ/Cnam/OAk3tlOSWkNJMwzVqm5QhKuzLQkNlSPhJ5qqYNRlFz6lvTx9YVYjFEBkuNGFzSpP7bQvMuZdzuakweKEc6VJFzkolk0Ku8LP6wejhqlJ+7mzH1SSCD4KF4p2CxpSrtFjazety8Wjh/Fg4YtY/qIm0Uu1QRhZiiCFM4cHa9mPzgyUpmdwDsSHa7Ri1BUwrH4gl/CkSCYGHse7QqC9oOlYQH4TNl88176G/lr4xr1MyXVB60AdpOUImG7sB2VGlqUhevGpl1J8tbUcekFcP40hRoXANy+ZJ5efKHiRlGiwdHcQlQzIsattyY2vaHKkmEHC0FM5eVmVlV3moV8n8YsSVgikd2J3E8vP8A3AFYEAnK6SdHLeW0IOJ4SZ+VKyPygua6uSWEWfEJ8vlCPiOb4mfKz71oNIoyIqm4RK1JUXYZuyH/ABUUCN2inca6NB2QxAuQRmGjZSXaw74ukyeUIE4pUUE/eBgShqKc8/iB2BgLH8NROWtOZpyE6U6xJYpmJ87XhRWcunYZj8JDXdxWzbOaQFmG58k/WLTx3hGUhSzmDVDkMbAltBCHqkbD0gk9eybBSCs0+EkP+hr5Q+RwV+1ntRwwV6tQepMD8E4GucxJKEbm5erJH13izzZkiWMiBmUmqyQ7DStsxsLtWMJCPsX4DB5iZZKkggdsIBCdGItV7wxxeRCfupnWFIoEp6tCbjmTpaAcRxadOWiXmUhCnyS0lIQdyrKH3vtEcmSCiYwdKUB2vW5fvMK0vRaJvOlzAfvMuajKUXmOWJZJPZA37o1nYlMoEpUgkXfN6q1MZjsQlyGoQnMSXWSzdo94+cVfGrKpmRywDq74mzoxY+TDVT1TlZZYGxUkOna9zcGHGD4XKkgGdMQgEXWQCfDaK/LnqlhkG9KAe+/948wcoBQVMrd3q1ffrHO3Z60MajpHReH4aSsPKmIWkXykbOKAV/WK70y4yJMvKCCtQZLWvdvD1gpHFsDLHaVVqdWklfmN6xXeLcDTjZ3WyJ6itv5c9GSgLOlVtRGVWLK0VuXJKi6iVKVVR1LXL9wh1hAAKDzFr097PtAcnATZUzJNlmWrmBUuD8TsfDSDyvqkZ1Xagt4tfVoL2ykdI0xc4ghKE5lkPWwFGKj+GxpGipE9ic8vdsqmHjsz1aEM/jS0gqQM6iWUq6Afyga0fugvgC8Vi5iZcpSwrIsrcJKew5dIbspysKkl9dIp8bo5pZVYzkLUvsTEMr8wIKSx0I89IkwC8q8pNoDk4TEpKjk7SVAFv5c03ZIfsTAmoe7GDJKi/aBSoAHtUNbevyickWg7Rc8GsKSGPveIMdjwBcDc19mA+HTTlZy3j70PpCKfiytZNSQ+hsHcPQAO1TvElHZdukGYjiKSe0zUFb++fygLBYhQmZkzXY/Ck0LaEOY0lcVkIdyl0MVMM6k1yjtEOa0p3mJFTJM4ZpagFBi4GVdAOyQQHFKxZRa9HPJqTOp9DuKjEJcdlSaFI0F2i0IcXL/Px3jnf8PpSwqYofCRLYB7up2qxtF3UvOC7pIsRY7FtecdON6PNzqpsmxKlAHKz3ANjC+apSqoGWZRLFj394jX7YqaFIByTUODftBviT+8BK4plTWpsp3HfapNNIcgRTeIv1yVy0sOy+iweyCRyUfKK3MxbhCZiykhOUTkgOlUs9hRAukpocu0NuOkzZSlpNewFAWYHslA5m8V1EorBSoF0/lNTeoJoKP4pgO0LJmcSVMMs9YJawFHtJNFA/CRsdCK6RXupT+T0V9YZTZq0ylJCkq7SRZtD2ik21fzaA+smfml+Y+kCxWyedxckEAkM7qNC+rCNMNiTlo7Jb8QcvUEvV6F++Fi1pY5QX3cMAWt7ETYRQB+NgHIBFS9G5mATUrLBw8ZVomKIftJcBzZix1qYbYyYiUhMoXLLmEfD8QSlO5aEWHmlk/0MbjUpUFeNoY4ifnUoaF6j8Ic6970gWdEUhTxaflKyaBLk8+0WPr6xW5BOdalEuXJ+daXt8oacexWdSUB6krV3afLWF8qTnXRywv708LPEZSPV8fFSsmTLz1Or62HKseYmYUihrb5NUd3rBZSADbltr6P8oEMvrDX4fnpf3ryiVnW0RYMuqtRpbcNSH2D4xLl0mJJ1oHNNjvAMpAAblelX96R4EA6ewx91gPbGqiwL6QyZoKBKmTA4+JiO8Ob+ZhDxjhSErT1ZPVzASAp3Qz5kFb/AA6g+EM+EywFbe6e+cPMTwyXNQBMTZiHoRq4O7nxgXTBVoo0vBqCChCRMlKLrSQFJdNjy1ryg+Vj1SkslMrDgsFFLpURTsnV94PxfAkoIC0JKSOzM7SDV6FSS701fvj3DcAkkUl3rmqVAmr5lk1f5w/Mj8d+hUnF5z2Elh+In5C+l7wTMJWorWXUpnJuAKBMPl4CXKl5iLCjsXvekLn1t89Od4Wx60GcIlgFi1d+f61aBeKYAyJxS/ZLTE/lroRqAX0gvAntWfw9dr+w0PekHDOuw4WkOqX2m1Kfxps+r+EBd6FlKuzmWJ6PSSoK7YU7sE5klyGq9NdDBM7DpVOCpSerSE5SkOp+eZVzW8MTw9QI6taah0pWDlNjRQtcd8MuE4tSCCMMtSk1ZK0KszkJbMSNu6K83ROWKKeh90VQDhU5Vi6SCk9p0lVxtXeHk7GzzQKQOdCo70aF3RpCAhTS5eRXaK0UKlKUSoEGoIOkPfsqcwUgnYtY6g5TY0aOjF0ebm/sL/tScyZ1pnZSskFlgUqBYwLxxBE0qQQUnMVAgX2B0P0h1iVIUSkbgFnoSHHgYrk7iIE5TsUMkgkvUULjSh9IoQZAZ6epUhJdqCrPqAD309YXqQyXCSEzEE1ug2yqNqEnvELOKI7akJLgKSpqijMC/wCK8QS+LrSFdYMyE0UKg3AcesKxWCqSkBagcxJqklkg/wBRbVvGBftCt5f+4xtxg0SUsUk1Gj3rC7rTsPKNVk26Nkghx5j9ngzC4UqPhU3cDl4d940wcoKBJrVyz5u/mH2huidLShkCqviJvW1NNLCAJFGuDmFjlHZDMaswu59HpBeIxZCaGhofG7v8oHRNIyiwKVKIFBT4e+sL+IzgmW71NAOe/e2kIzuxrloVzZxK1G5JYHl3tDDCoyiutyG18G5esL8HIe/LWsGLmFgkf2/s/ofDnm9nuY1SMnqz0eje33Zz6xIkNS29qePyMYlAQz6aW8jvR/HmIjzOfbeukJQ6omSjMfX9PL6QXIkge/IRDh0UvX+xgqWa++V4YVyoLwktvOnvevpDubMZBOiUub0Fa8oBwGHLu1Kd766e3gzimLRJlLeqzL+7S9VknIUs1Q5flWE7YLrslEtM1pKmOcWvoDmbxBgXhiT1YcVci72JAPsQr4RiFyZZnTKzZpaXXtLUwf8A0ykj6RtMx6kpEuWCVEMLtzJpsXjbGT2MOIKADrNqhI5uNfdTCDF8TVcJ7O/6j3qYD4lNUhctKyCVVPcL00FYZlAMsihca38mhq9sTkndDDg0wE+b+PsRduHrBS1xtTXltHPOGYgJLeUXHhfEAL6+tf7ecBOmJNco0L8ZwRQWpKR2XdOtC5Guhf0jSVwlaFZspBFQxIdraVMM+K8TBUFIY5GCjtndvVLeME4DiaZjAge6/rGrYOT47BsDIUgzM3aTMBX8OXKrsvTfn3w5wOIWyxVw4D3fQvGTMPQ5aGjHSn66RLJk/dh2BCgTsRYj9o7cSpHmZ3crAcNjApCJqSHU6SP6pZbK/wCYNFZ45hQcy0ntdsK0OUhwVD8wtFj4msoCBLCSgrUVEUZZIIJHMOH3aEHHcUFqCkkBM5P3Z/CFZiC+6aRQ5nsrOKeZL6xJCihrGpSaO/8ASaxDJxwmqmIUn7yZKKHFlLScyFOd2Z4lwxKVMoAKZSWHwjM4cDZ2MJscky5gJcK7KnsxvTxAMASzSZMITk0BdrEE3HlAublBWNWFfeCma/I6wup7B/8AKMk/Qr2NTLJqkMHypu/hqDaC5ZpmWCdkir6g8vEwBLnkGnrbygkcSZ2ZzYNXd9oV6FhsNViVKBJYKs2gew79aQqxszOsJHwpYDvapjWdxRRSxJfTYag++6B8MSPe/t4lPR6/iY7+zC5bJTQjfz5xsV5anXzb6151iIzWD3I8dBX346RGhZUeX0b6/LeInpEqphV4fofoL+sTIFfoPSCMJgH3q/y7vfhB6+FUfWuzwDbBZJP9vY3gvCpdQ9j3vA6JeX3f3WGHC6q/fu9+MCxWh/g5VnvX9T/fxhF0s4hIGKRnIUuRLbImq80w5il7AEFJfvhzjeKIwshc+YQyQyU6rUfhQO8+jxzrCkrK5yzmmTCpSjzL2I00horVizdukO5E4zphWsjMQAABSWnRIGwANdTW0WPCoRLAYO9170ep2iumZlSi2YBt+bq0r6sILRjwEmuYM7g62qdIpSWzgyZZSegjpJwWXOYhWVQcDU212ioTej2LQHSSoe9A2msWv7aCClJzLvU03P7GNJHEgk9oVcioGUhNSDrqKRRS0c/KSZUcDxlSFFMw9oee19oe4PpISQlBJJpyD3J5c4ay+FyZ5OZKd8pZu4A6cofdHuiuHCvgCdSQA57j5fKB8cZMsvJlFaBk9HcV9nVmYmkxtaAt+sBJxakh2UCBoDWzgabeUdKWkBIygMLh2YBh5UjUpTNGUhLNQKAqK0AoQb2gywJ9Aj5co9qxHwziZmykn8QLq0PZsPEtWD5OP6wAIDV7QNCCNPNqwNjcFLkupAyhDkgqJSRTy7oExj5RNRmLpzZQWOrJJ2LfrFYxcVRz5J83YbxPEZUlSCCkhVFCj/iB5Uip8SmomS5COyhSEOEj+W61EkA6ECrQ8mcZE6WtRAyqFBukhwCDrQg+EUTG42pWHYlLAitX7PkDBZKzMRPWJgz9sD8VGIt8W3hAnGZuYsXJoeTbeECTcSagVDm/PvjSfiXCXumj6kaCAKaTFACniIgZP5Y2m2iGMtgr8DDNpXSoMDomhasoLKJBO5SNBsIG4hjso7vnpFZXj1Z8zl3cF4FWh8KrbOicfwCpgE6SHQkduUkdpNQ60gfEiwIukmFWHmjLuO/vFL7Xibov0qzkJzFKxXZ9HSdKaaiHeN4Gid2pLImXyOEyplGpoiYW/wBJOzxKSs9LDm4Li+ivIDmnp7/WGOGkgDv9nYN9RrEOCksogjKoGqT8QIahDvvoe8w+w+AdD+9L/SOduuz0E21Zvw0VB5afXxh6tO1WLe/WFeEw+V38Pfh6c4NViWArqRpUioc+9Ym2UoVYzBMsZapmPl7xp5GPOFyiZmUUABJJoACHzKOgtEvFcaJWHmzXbqVhaC3ZJX2QnmWLgDaOccZ6Rrn5ggqlyTl+7eisv4l1D10t5RWEXLZz5cijofdMOPJxczJLJ6mU4QfzKdlTL2owDW74EwAKkZdQ3yr79RAHDVAgbe7ehhjgzkmlNga+Fx75xR6Fj+/oFxjFTgUoLkbVY7Odu8wRhcXNCVAUBp3bHvpFin4NK1OQDQV384mGDQaFI5e++F+X0B+OmysHHTEgBbkBjTVr8z3RtI4uav2gdw3h6Q9m8NrWoNd/LyiCdwmUxGRXeLbmhqf2iiynPLx9kXD+L1SQA9Gr2q0s1e6LVK43lQlaTRWYXDFSbKUfwuPCKXieFp/AmY/MBtdaNECeHTU2oHsTQ3YkcnjckI/HbOp4PpaHDuXDPu2p5/tByOkwQC7EF3Y1D6voY5nwyYQCVXJtWulR5GFmI4yesIJdIPy5Q0ZNvRHJh4qzpON6QGZQEpCwXUACUkaEagtB3DOKJSmWlZ+NQd2cD4Ugje5ihYbiKVKcKDaGpoeX5ollYwJc0zAugnnRxq4BilnLYfxXiQSrKgjKAprsdHPkYrs/EOAP7vUOz3jybMo1T4uHe8bGSwNKkUNIIlkBI7/0jUmNjLII1LC3ON1SlC4A/XaMZkCVPG7RIJIcV8A3fSPer7/IwAaRTeJ4vOS1hSFZMSKU8RExQsbypmUuCQRYjSLv0Y6Xv93NudbA8zzp3RRIklQrVjKVHcFSpU8ArzOKJmI/moHMUC00+E6axrJlzJAJWAtGk5DqR3qSA8vShtvHP+jfS5UohM0unRWo2B0bnHT+DcVSvKUKY8juL3qG33iM4XpnTjzSx7jskkrCqjXubzFPEfWK70p4iiQoZlsCsFk1USpJccrO+5i+no5LmOrL1ajXNLYO9yUNlV5RVeP9CJpExBT9olqIUFJZOJlqH+YlKqKP9KSxFLxOPju7fR0T86Ljrs5P0i41Onzl58yUhXZlOSlLBhTdtecCSJosT3eb+EX3F9DxNlhM45FoGVE1KTcWStB7QH9J7STZ7RR+McFnYZWSelvyqFULG6FtX5iOmlVI5I5bf2DcFPY10b6/I/OGWJxIVlUDVND+hitInMQTX9v7QScc4I/tTk3g0SlDZ1xyaovfDcclQrpQ7+cNZBB9LW/a99451wrjJFHqG3rtFtwHF0kMTtTTz19+PPOFOzqhkTVFlGESrl3fPk9fpEiOjeYkhX1gXD8RS9/fO1foYZSuJBvi1ajcoQMgdXRkJutRO2UDbWAMZwsJ1fkfftjDhfFRuz9z18fSEWP4iqYerkpzLI2DJrdR0Hr5wabdEm1HbEHEOIpQ6qUcJ2exIrU84pap7uTu55nXxhnx3srKczs2Y6EuXodOd4UHaOyEKRxZMnN2NMFjynVvGHEvEkgGp/eKomd3wZLxhApcRQ5pwssfXOKX9YwWrrCaRxTfz7oZycQFWLvaFZzOLQWFHc+cbypbneIkJJDgRMkdh9TY8qg+NYAD00Da73O3625xFTYeseeJjWnsmBYbOfZo1UqMMRLvFSxvnjcRCERjc4JidUyD+GccmyD2FFtnpC0GN0mAFOujqnRT+L6pRCZodOoJ+StO6OkSuksjFpeWdHY3B82NY+ZRyh5geOzcKEJlqZVVK8bDy+cDroL+x3XG8RRLQZk5lCWFKVR1mWElKknVQK1JCQaggxnCeFycZhwUhM2UsOUqAUiuta5v6gxd60jma+ky8VK6tSmKshfXsZmD6gEk98ScM6VTuGTJa5ZB60K6+V+BWUgJWPyrIoWu0Lf2HUKjYR0l/hgGmzMAFK6pZRNkE5lUDlUlRqQBdKq0uY5ws+Bsf1Ed+/h/jRPRMmpftTit9QSz13grpd/DCRjwZqAJWIaqkhkzP9YGuyrxT/QRnxdHzqlXmINw+PKXI13tt+kM+kHQfE4RZTMRXfQ80qsfnCcYGZbLAqLLpyG0jpCrnTn5eOnjB6Okh3d7UGnvw1hLhOAzVqCUg5iWAFSfAR1fob/BQMF485hQiQl2NP8AMVt/SKczEnCL6HlllDsrHR2TiuITOrwyaD45qh93LBOqvxGlEi9Kxb+kmJw/C8CqXKrOmuylVWcvZM1TW/KBoKR0zqZeGkHIlKJctJISkBKRlBNha0fL3STi6p6jMWomYupH4UpqUoSNEh35v5txUekR5Sybb0hSuY6iXfnqd/WNSYjQPOMTN0NDFAGzMY3Cmb3sPCIhN097x6pUKEnn7gM/On7x5KxKgxTTT3tGImUY2P7e+UDz3SXFt4wH0WLC8XqAbt7cbw5TiM5FQXYbRRpOJ39+2hpgccRz96wriRlBPotCUA7DTn5f2iX7rc+UK5OIevcPrBPWjYeUA53FxOcFVY0Ij2ZeNXipc3zRsmI49STGMN8LwBa0hRUEA1SC5UobhIBLczAeJwhlqyqrsdCNw8WTDzOtQnJUslw1sqWdn+IEOHoXhR0gxAKwAcxHxKpUkuaih8NXhfZSUUloEwyQ7mwqfDSPDMKlZjV/bRCVMnv9tE2FS8MJ2WHo9JKlaNc7Nq4g/jPBZ+IC8TLGdEsJSpIqpCbBXNJLudIXY7EiRKyD+ZMD/wCka+Jt3RZ+hHFXZDsJoMk7DMXSe4EeDxP3yLWqoun8FUj7Eov/AJywebACOo4dtI5/wRJwEibmlzFssrPVJBzO2hIrFa4r/HtaQUyMNlI/FOJf/lp+sUshVuzsPEeHonJyzEhSdiHbuigce6HYWQSUlIB/BUqu5sC9ztHKeM/xS4hiAQrEKSk/hl/dp809o+JgTg3TjF4f+TiJiKuahSTzKVAv33hJQUuy2OUo9M7r0OweDS5krRMnfi/Mmgsk18RFuQY+dp3TLFYgpXMMorTXOmWlEzS6kkGkN+D/AMWsbIUROKJ6P6+woDlNAbzf0gRaWkGeLI/szq/T/HdTwzFLdj1SgP8Ai7I+cfLGIUCotWPoDiPEv8cwBkSkTsOFrl51TEdkpBzKyK/FUCKv0/6I4bhuCSmQD1iv5i1F1q8dn0EURJNrRyeWNf7RpMIIPKNlrAECpm1jMOjUmsSJnUaIZp2jXPGFsITNrBstlhjb5MG+kKwuCsMr33wtFIyRpOQUKaJ5OKgqdK6xNSMwtv3GFRSUliIKA9DrBcSKSxtDH7Qj80VvMDaMcxuILApiTtGmUxkZBENgmH/D+FSzL6xbqd8qQWZrktU10EZGQsh4dg/E+HJSnNLNHDi99i3obQsQgk/3jIyCgT7PFKrDPg8sJeYr4UV7+UZGRgIExmJVMWVKuT5bAd0NejeNKVkO2r6AioJ8hGRkZ9BT3Z9C9H+NJnYdBUpAKksoFSBWxuY5R/Ezov1c0zZZSUqqyVJUedjHkZBEvZz9XyjAovGRkEaPY/4bM7NO735w46Jy5a+ISRNAUl1HtEZHAer0FWoYyMiCX2O/I38dHccLxKWkABcsNpnQB/3Ry/8AjFxkLKUhQIcWIPyjyMi34ecjlM5biBATtGRkYPs2zco8mS6UjIyMYjCTG6HG8ZGRjDCRPPsR5xOYFAU7Vzem0exkKUbtASH9iJG5ekZGQxM//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VE"/>
          </a:p>
        </p:txBody>
      </p:sp>
      <p:pic>
        <p:nvPicPr>
          <p:cNvPr id="26632" name="Picture 8" descr="http://2.bp.blogspot.com/_QYgAabMwhEE/S9hNtTHKBbI/AAAAAAAAACs/yEKHCeKEClE/s320/pensando.jpg"/>
          <p:cNvPicPr>
            <a:picLocks noChangeAspect="1" noChangeArrowheads="1"/>
          </p:cNvPicPr>
          <p:nvPr/>
        </p:nvPicPr>
        <p:blipFill>
          <a:blip r:embed="rId3" cstate="print"/>
          <a:srcRect/>
          <a:stretch>
            <a:fillRect/>
          </a:stretch>
        </p:blipFill>
        <p:spPr bwMode="auto">
          <a:xfrm>
            <a:off x="428596" y="3929066"/>
            <a:ext cx="2484623" cy="264797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71472" y="214290"/>
            <a:ext cx="7643866" cy="1754326"/>
          </a:xfrm>
          <a:prstGeom prst="rect">
            <a:avLst/>
          </a:prstGeom>
          <a:noFill/>
        </p:spPr>
        <p:txBody>
          <a:bodyPr wrap="square" rtlCol="0">
            <a:spAutoFit/>
          </a:bodyPr>
          <a:lstStyle/>
          <a:p>
            <a:r>
              <a:rPr lang="es-VE" dirty="0"/>
              <a:t>D.- </a:t>
            </a:r>
            <a:r>
              <a:rPr lang="es-VE" dirty="0" err="1"/>
              <a:t>Indice</a:t>
            </a:r>
            <a:r>
              <a:rPr lang="es-VE" dirty="0"/>
              <a:t> analítico tentativo del proyecto</a:t>
            </a:r>
            <a:r>
              <a:rPr lang="es-VE" dirty="0" smtClean="0"/>
              <a:t>.</a:t>
            </a:r>
          </a:p>
          <a:p>
            <a:endParaRPr lang="es-VE" dirty="0"/>
          </a:p>
          <a:p>
            <a:r>
              <a:rPr lang="es-VE" dirty="0"/>
              <a:t>Es aconsejable elaborar un índice analítico tentativo que de una visión general de las partes o capítulos que va a contener el trabajo a realizar</a:t>
            </a:r>
            <a:r>
              <a:rPr lang="es-VE" dirty="0" smtClean="0"/>
              <a:t>.</a:t>
            </a:r>
          </a:p>
          <a:p>
            <a:endParaRPr lang="es-VE" dirty="0"/>
          </a:p>
          <a:p>
            <a:endParaRPr lang="es-VE" dirty="0"/>
          </a:p>
        </p:txBody>
      </p:sp>
      <p:sp>
        <p:nvSpPr>
          <p:cNvPr id="3" name="2 CuadroTexto"/>
          <p:cNvSpPr txBox="1"/>
          <p:nvPr/>
        </p:nvSpPr>
        <p:spPr>
          <a:xfrm>
            <a:off x="214282" y="1785926"/>
            <a:ext cx="5857916" cy="4524315"/>
          </a:xfrm>
          <a:prstGeom prst="rect">
            <a:avLst/>
          </a:prstGeom>
          <a:noFill/>
        </p:spPr>
        <p:txBody>
          <a:bodyPr wrap="square" rtlCol="0">
            <a:spAutoFit/>
          </a:bodyPr>
          <a:lstStyle/>
          <a:p>
            <a:r>
              <a:rPr lang="es-VE" dirty="0" smtClean="0"/>
              <a:t>E.- Guía de trabajo de campo.</a:t>
            </a:r>
          </a:p>
          <a:p>
            <a:endParaRPr lang="es-VE" dirty="0" smtClean="0"/>
          </a:p>
          <a:p>
            <a:r>
              <a:rPr lang="es-VE" dirty="0" smtClean="0"/>
              <a:t>En algunos proyectos de investigación es necesario presentar una guía de trabajo de campo, para su elaboración se pueden seguir los siguientes pasos:</a:t>
            </a:r>
          </a:p>
          <a:p>
            <a:r>
              <a:rPr lang="es-VE" dirty="0" smtClean="0"/>
              <a:t>Estudio previo o sondeo.</a:t>
            </a:r>
          </a:p>
          <a:p>
            <a:r>
              <a:rPr lang="es-VE" dirty="0" smtClean="0"/>
              <a:t>Diseño de la muestra.</a:t>
            </a:r>
          </a:p>
          <a:p>
            <a:r>
              <a:rPr lang="es-VE" dirty="0" smtClean="0"/>
              <a:t>Preparación de los materiales de recolección de datos.</a:t>
            </a:r>
          </a:p>
          <a:p>
            <a:r>
              <a:rPr lang="es-VE" dirty="0" smtClean="0"/>
              <a:t>Equipo de trabajo necesario: grabadoras, cámaras fotográficas, filmadoras, etc.</a:t>
            </a:r>
          </a:p>
          <a:p>
            <a:r>
              <a:rPr lang="es-VE" dirty="0" smtClean="0"/>
              <a:t>Selección y entrenamiento de personal.</a:t>
            </a:r>
          </a:p>
          <a:p>
            <a:r>
              <a:rPr lang="es-VE" dirty="0" smtClean="0"/>
              <a:t>Revista y prueba experimental de las etapas anteriores.</a:t>
            </a:r>
          </a:p>
          <a:p>
            <a:r>
              <a:rPr lang="es-VE" dirty="0" smtClean="0"/>
              <a:t>Recolección de datos, ya sea primarios o secundarios.</a:t>
            </a:r>
          </a:p>
          <a:p>
            <a:r>
              <a:rPr lang="es-VE" dirty="0" smtClean="0"/>
              <a:t>Elaboración del informe del trabajo de campo.</a:t>
            </a:r>
          </a:p>
          <a:p>
            <a:r>
              <a:rPr lang="es-VE" dirty="0" smtClean="0"/>
              <a:t>Estimación del personal necesario y costos.</a:t>
            </a:r>
          </a:p>
          <a:p>
            <a:endParaRPr lang="es-VE" dirty="0"/>
          </a:p>
        </p:txBody>
      </p:sp>
      <p:pic>
        <p:nvPicPr>
          <p:cNvPr id="25602" name="Picture 2" descr="http://www.innovasocial.com/files/2009/12/innovasocial_internet-trabajo-y-discapacidad.png"/>
          <p:cNvPicPr>
            <a:picLocks noChangeAspect="1" noChangeArrowheads="1"/>
          </p:cNvPicPr>
          <p:nvPr/>
        </p:nvPicPr>
        <p:blipFill>
          <a:blip r:embed="rId2" cstate="print"/>
          <a:srcRect/>
          <a:stretch>
            <a:fillRect/>
          </a:stretch>
        </p:blipFill>
        <p:spPr bwMode="auto">
          <a:xfrm>
            <a:off x="6143636" y="2571744"/>
            <a:ext cx="2714625" cy="271462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428604"/>
            <a:ext cx="7429552" cy="3693319"/>
          </a:xfrm>
          <a:prstGeom prst="rect">
            <a:avLst/>
          </a:prstGeom>
          <a:noFill/>
        </p:spPr>
        <p:txBody>
          <a:bodyPr wrap="square" rtlCol="0">
            <a:spAutoFit/>
          </a:bodyPr>
          <a:lstStyle/>
          <a:p>
            <a:r>
              <a:rPr lang="es-VE" dirty="0"/>
              <a:t>IV.- ASPECTOS ADMINISTRATIVOS</a:t>
            </a:r>
            <a:r>
              <a:rPr lang="es-VE" dirty="0" smtClean="0"/>
              <a:t>.</a:t>
            </a:r>
          </a:p>
          <a:p>
            <a:endParaRPr lang="es-VE" dirty="0"/>
          </a:p>
          <a:p>
            <a:r>
              <a:rPr lang="es-VE" dirty="0" smtClean="0"/>
              <a:t>En </a:t>
            </a:r>
            <a:r>
              <a:rPr lang="es-VE" dirty="0"/>
              <a:t>ésta sección se debe ubicar los aspectos administrativos del proyecto, ésta etapa tiene una mayor importancia para aquellos proyectos que se presentan para obtener financiación, total o parcial</a:t>
            </a:r>
            <a:r>
              <a:rPr lang="es-VE" dirty="0" smtClean="0"/>
              <a:t>.</a:t>
            </a:r>
          </a:p>
          <a:p>
            <a:endParaRPr lang="es-VE" dirty="0"/>
          </a:p>
          <a:p>
            <a:r>
              <a:rPr lang="es-VE" dirty="0"/>
              <a:t>A.- Recursos humanos</a:t>
            </a:r>
            <a:r>
              <a:rPr lang="es-VE" dirty="0" smtClean="0"/>
              <a:t>.</a:t>
            </a:r>
          </a:p>
          <a:p>
            <a:endParaRPr lang="es-VE" dirty="0"/>
          </a:p>
          <a:p>
            <a:r>
              <a:rPr lang="es-VE" dirty="0"/>
              <a:t>Relacionar las personas que participarán: asesores, equipo de recolección de datos, etc., especificando la calificación profesional y su función en la investigación</a:t>
            </a:r>
            <a:r>
              <a:rPr lang="es-VE" dirty="0" smtClean="0"/>
              <a:t>.</a:t>
            </a:r>
          </a:p>
          <a:p>
            <a:endParaRPr lang="es-VE" dirty="0"/>
          </a:p>
          <a:p>
            <a:endParaRPr lang="es-VE" dirty="0"/>
          </a:p>
        </p:txBody>
      </p:sp>
      <p:pic>
        <p:nvPicPr>
          <p:cNvPr id="30722" name="Picture 2" descr="http://t0.gstatic.com/images?q=tbn:ANd9GcRdhKNI1UEJ5ztIgqVAm2WRhVjb6XVXhOek3naCFwNIpKKwXeiA"/>
          <p:cNvPicPr>
            <a:picLocks noChangeAspect="1" noChangeArrowheads="1"/>
          </p:cNvPicPr>
          <p:nvPr/>
        </p:nvPicPr>
        <p:blipFill>
          <a:blip r:embed="rId2" cstate="print"/>
          <a:srcRect/>
          <a:stretch>
            <a:fillRect/>
          </a:stretch>
        </p:blipFill>
        <p:spPr bwMode="auto">
          <a:xfrm>
            <a:off x="1500166" y="3714752"/>
            <a:ext cx="4357718" cy="288935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7158" y="3143248"/>
            <a:ext cx="4643470" cy="3416320"/>
          </a:xfrm>
          <a:prstGeom prst="rect">
            <a:avLst/>
          </a:prstGeom>
          <a:noFill/>
        </p:spPr>
        <p:txBody>
          <a:bodyPr wrap="square" rtlCol="0">
            <a:spAutoFit/>
          </a:bodyPr>
          <a:lstStyle/>
          <a:p>
            <a:r>
              <a:rPr lang="es-VE" dirty="0" smtClean="0"/>
              <a:t>C.- Cronograma.</a:t>
            </a:r>
          </a:p>
          <a:p>
            <a:r>
              <a:rPr lang="es-VE" dirty="0" smtClean="0"/>
              <a:t>Es un plan de trabajo o un plan de actividades, que muestra la duración del proceso investigativo. El tipo de Cronograma recomendado para presentar el plan de actividades que orienten un trabajo de investigación es el de GANTT. Las actividades aquí indicadas no son definitivas. La especificación de las actividades depende del tipo de estudio que se desea realizar.</a:t>
            </a:r>
          </a:p>
          <a:p>
            <a:endParaRPr lang="es-VE" dirty="0"/>
          </a:p>
        </p:txBody>
      </p:sp>
      <p:sp>
        <p:nvSpPr>
          <p:cNvPr id="3" name="2 CuadroTexto"/>
          <p:cNvSpPr txBox="1"/>
          <p:nvPr/>
        </p:nvSpPr>
        <p:spPr>
          <a:xfrm>
            <a:off x="357158" y="142852"/>
            <a:ext cx="3857652" cy="2862322"/>
          </a:xfrm>
          <a:prstGeom prst="rect">
            <a:avLst/>
          </a:prstGeom>
          <a:noFill/>
        </p:spPr>
        <p:txBody>
          <a:bodyPr wrap="square" rtlCol="0">
            <a:spAutoFit/>
          </a:bodyPr>
          <a:lstStyle/>
          <a:p>
            <a:r>
              <a:rPr lang="es-VE" dirty="0" smtClean="0"/>
              <a:t>B.- Presupuesto.</a:t>
            </a:r>
          </a:p>
          <a:p>
            <a:endParaRPr lang="es-VE" dirty="0" smtClean="0"/>
          </a:p>
          <a:p>
            <a:r>
              <a:rPr lang="es-VE" dirty="0" smtClean="0"/>
              <a:t>Se debe presentar un cuadro con los costos del proyecto indicando las diferentes fuentes, si existen, y discriminando la cuantía de cada sector e la investigación.</a:t>
            </a:r>
          </a:p>
          <a:p>
            <a:r>
              <a:rPr lang="es-VE" dirty="0" smtClean="0"/>
              <a:t>Presentar un cronograma financiero que cubra todo el desarrollo del proyecto.</a:t>
            </a:r>
          </a:p>
        </p:txBody>
      </p:sp>
      <p:pic>
        <p:nvPicPr>
          <p:cNvPr id="29698" name="Picture 2" descr="http://t2.gstatic.com/images?q=tbn:ANd9GcTpIYCqLn6Dh0DDiymndyEcBKFvnWkpBRTarSFbCAFCHd8zjTcR6w"/>
          <p:cNvPicPr>
            <a:picLocks noChangeAspect="1" noChangeArrowheads="1"/>
          </p:cNvPicPr>
          <p:nvPr/>
        </p:nvPicPr>
        <p:blipFill>
          <a:blip r:embed="rId2" cstate="print"/>
          <a:srcRect/>
          <a:stretch>
            <a:fillRect/>
          </a:stretch>
        </p:blipFill>
        <p:spPr bwMode="auto">
          <a:xfrm>
            <a:off x="4786315" y="1643050"/>
            <a:ext cx="3605586" cy="271463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500034" y="357166"/>
          <a:ext cx="5953124" cy="6247136"/>
        </p:xfrm>
        <a:graphic>
          <a:graphicData uri="http://schemas.openxmlformats.org/drawingml/2006/table">
            <a:tbl>
              <a:tblPr firstRow="1" bandRow="1">
                <a:tableStyleId>{00A15C55-8517-42AA-B614-E9B94910E393}</a:tableStyleId>
              </a:tblPr>
              <a:tblGrid>
                <a:gridCol w="2976562"/>
                <a:gridCol w="2976562"/>
              </a:tblGrid>
              <a:tr h="347508">
                <a:tc>
                  <a:txBody>
                    <a:bodyPr/>
                    <a:lstStyle/>
                    <a:p>
                      <a:r>
                        <a:rPr lang="es-VE" dirty="0" smtClean="0"/>
                        <a:t>Cronograma</a:t>
                      </a:r>
                      <a:endParaRPr lang="es-VE" dirty="0"/>
                    </a:p>
                  </a:txBody>
                  <a:tcPr/>
                </a:tc>
                <a:tc>
                  <a:txBody>
                    <a:bodyPr/>
                    <a:lstStyle/>
                    <a:p>
                      <a:endParaRPr lang="es-VE"/>
                    </a:p>
                  </a:txBody>
                  <a:tcPr/>
                </a:tc>
              </a:tr>
              <a:tr h="347508">
                <a:tc>
                  <a:txBody>
                    <a:bodyPr/>
                    <a:lstStyle/>
                    <a:p>
                      <a:pPr algn="ctr"/>
                      <a:r>
                        <a:rPr lang="es-VE" dirty="0" smtClean="0"/>
                        <a:t>Actividades</a:t>
                      </a:r>
                      <a:endParaRPr lang="es-VE" dirty="0"/>
                    </a:p>
                  </a:txBody>
                  <a:tcPr/>
                </a:tc>
                <a:tc>
                  <a:txBody>
                    <a:bodyPr/>
                    <a:lstStyle/>
                    <a:p>
                      <a:pPr algn="ctr"/>
                      <a:r>
                        <a:rPr lang="es-VE" dirty="0" smtClean="0"/>
                        <a:t>Tiempo</a:t>
                      </a:r>
                      <a:endParaRPr lang="es-VE" dirty="0"/>
                    </a:p>
                  </a:txBody>
                  <a:tcPr/>
                </a:tc>
              </a:tr>
              <a:tr h="367420">
                <a:tc>
                  <a:txBody>
                    <a:bodyPr/>
                    <a:lstStyle/>
                    <a:p>
                      <a:r>
                        <a:rPr lang="es-VE" dirty="0" smtClean="0"/>
                        <a:t>1)Asesoría metodológica</a:t>
                      </a:r>
                      <a:endParaRPr lang="es-VE" dirty="0"/>
                    </a:p>
                  </a:txBody>
                  <a:tcPr/>
                </a:tc>
                <a:tc>
                  <a:txBody>
                    <a:bodyPr/>
                    <a:lstStyle/>
                    <a:p>
                      <a:endParaRPr lang="es-VE"/>
                    </a:p>
                  </a:txBody>
                  <a:tcPr/>
                </a:tc>
              </a:tr>
              <a:tr h="347508">
                <a:tc>
                  <a:txBody>
                    <a:bodyPr/>
                    <a:lstStyle/>
                    <a:p>
                      <a:r>
                        <a:rPr lang="es-VE" dirty="0" smtClean="0"/>
                        <a:t>2)Propuestas</a:t>
                      </a:r>
                      <a:endParaRPr lang="es-VE" dirty="0"/>
                    </a:p>
                  </a:txBody>
                  <a:tcPr/>
                </a:tc>
                <a:tc>
                  <a:txBody>
                    <a:bodyPr/>
                    <a:lstStyle/>
                    <a:p>
                      <a:endParaRPr lang="es-VE"/>
                    </a:p>
                  </a:txBody>
                  <a:tcPr/>
                </a:tc>
              </a:tr>
              <a:tr h="347508">
                <a:tc>
                  <a:txBody>
                    <a:bodyPr/>
                    <a:lstStyle/>
                    <a:p>
                      <a:r>
                        <a:rPr lang="es-VE" dirty="0" smtClean="0"/>
                        <a:t>3)Observaciones</a:t>
                      </a:r>
                      <a:endParaRPr lang="es-VE" dirty="0"/>
                    </a:p>
                  </a:txBody>
                  <a:tcPr/>
                </a:tc>
                <a:tc>
                  <a:txBody>
                    <a:bodyPr/>
                    <a:lstStyle/>
                    <a:p>
                      <a:endParaRPr lang="es-VE"/>
                    </a:p>
                  </a:txBody>
                  <a:tcPr/>
                </a:tc>
              </a:tr>
              <a:tr h="347508">
                <a:tc>
                  <a:txBody>
                    <a:bodyPr/>
                    <a:lstStyle/>
                    <a:p>
                      <a:r>
                        <a:rPr lang="es-VE" dirty="0" smtClean="0"/>
                        <a:t>4)Diseño</a:t>
                      </a:r>
                      <a:r>
                        <a:rPr lang="es-VE" baseline="0" dirty="0" smtClean="0"/>
                        <a:t> del Proyecto</a:t>
                      </a:r>
                      <a:endParaRPr lang="es-VE" dirty="0"/>
                    </a:p>
                  </a:txBody>
                  <a:tcPr/>
                </a:tc>
                <a:tc>
                  <a:txBody>
                    <a:bodyPr/>
                    <a:lstStyle/>
                    <a:p>
                      <a:endParaRPr lang="es-VE"/>
                    </a:p>
                  </a:txBody>
                  <a:tcPr/>
                </a:tc>
              </a:tr>
              <a:tr h="347508">
                <a:tc>
                  <a:txBody>
                    <a:bodyPr/>
                    <a:lstStyle/>
                    <a:p>
                      <a:r>
                        <a:rPr lang="es-VE" dirty="0" smtClean="0"/>
                        <a:t>5)Observaciones</a:t>
                      </a:r>
                      <a:endParaRPr lang="es-VE" dirty="0"/>
                    </a:p>
                  </a:txBody>
                  <a:tcPr/>
                </a:tc>
                <a:tc>
                  <a:txBody>
                    <a:bodyPr/>
                    <a:lstStyle/>
                    <a:p>
                      <a:endParaRPr lang="es-VE"/>
                    </a:p>
                  </a:txBody>
                  <a:tcPr/>
                </a:tc>
              </a:tr>
              <a:tr h="347508">
                <a:tc>
                  <a:txBody>
                    <a:bodyPr/>
                    <a:lstStyle/>
                    <a:p>
                      <a:r>
                        <a:rPr lang="es-VE" dirty="0" smtClean="0"/>
                        <a:t>6)Proyecto</a:t>
                      </a:r>
                      <a:endParaRPr lang="es-VE" dirty="0"/>
                    </a:p>
                  </a:txBody>
                  <a:tcPr/>
                </a:tc>
                <a:tc>
                  <a:txBody>
                    <a:bodyPr/>
                    <a:lstStyle/>
                    <a:p>
                      <a:endParaRPr lang="es-VE"/>
                    </a:p>
                  </a:txBody>
                  <a:tcPr/>
                </a:tc>
              </a:tr>
              <a:tr h="347508">
                <a:tc>
                  <a:txBody>
                    <a:bodyPr/>
                    <a:lstStyle/>
                    <a:p>
                      <a:r>
                        <a:rPr lang="es-VE" dirty="0" smtClean="0"/>
                        <a:t>7)Observaciones</a:t>
                      </a:r>
                      <a:endParaRPr lang="es-VE" dirty="0"/>
                    </a:p>
                  </a:txBody>
                  <a:tcPr/>
                </a:tc>
                <a:tc>
                  <a:txBody>
                    <a:bodyPr/>
                    <a:lstStyle/>
                    <a:p>
                      <a:endParaRPr lang="es-VE"/>
                    </a:p>
                  </a:txBody>
                  <a:tcPr/>
                </a:tc>
              </a:tr>
              <a:tr h="347508">
                <a:tc>
                  <a:txBody>
                    <a:bodyPr/>
                    <a:lstStyle/>
                    <a:p>
                      <a:r>
                        <a:rPr lang="es-VE" dirty="0" smtClean="0"/>
                        <a:t>8)Encuestas</a:t>
                      </a:r>
                      <a:endParaRPr lang="es-VE" dirty="0"/>
                    </a:p>
                  </a:txBody>
                  <a:tcPr/>
                </a:tc>
                <a:tc>
                  <a:txBody>
                    <a:bodyPr/>
                    <a:lstStyle/>
                    <a:p>
                      <a:endParaRPr lang="es-VE"/>
                    </a:p>
                  </a:txBody>
                  <a:tcPr/>
                </a:tc>
              </a:tr>
              <a:tr h="608138">
                <a:tc>
                  <a:txBody>
                    <a:bodyPr/>
                    <a:lstStyle/>
                    <a:p>
                      <a:r>
                        <a:rPr lang="es-VE" dirty="0" smtClean="0"/>
                        <a:t>9)Clasificación del material</a:t>
                      </a:r>
                      <a:endParaRPr lang="es-VE" dirty="0"/>
                    </a:p>
                  </a:txBody>
                  <a:tcPr/>
                </a:tc>
                <a:tc>
                  <a:txBody>
                    <a:bodyPr/>
                    <a:lstStyle/>
                    <a:p>
                      <a:endParaRPr lang="es-VE"/>
                    </a:p>
                  </a:txBody>
                  <a:tcPr/>
                </a:tc>
              </a:tr>
              <a:tr h="608138">
                <a:tc>
                  <a:txBody>
                    <a:bodyPr/>
                    <a:lstStyle/>
                    <a:p>
                      <a:r>
                        <a:rPr lang="es-VE" dirty="0" smtClean="0"/>
                        <a:t>10)Tratamiento</a:t>
                      </a:r>
                      <a:r>
                        <a:rPr lang="es-VE" baseline="0" dirty="0" smtClean="0"/>
                        <a:t> de Información</a:t>
                      </a:r>
                      <a:endParaRPr lang="es-VE" dirty="0"/>
                    </a:p>
                  </a:txBody>
                  <a:tcPr/>
                </a:tc>
                <a:tc>
                  <a:txBody>
                    <a:bodyPr/>
                    <a:lstStyle/>
                    <a:p>
                      <a:endParaRPr lang="es-VE"/>
                    </a:p>
                  </a:txBody>
                  <a:tcPr/>
                </a:tc>
              </a:tr>
              <a:tr h="608138">
                <a:tc>
                  <a:txBody>
                    <a:bodyPr/>
                    <a:lstStyle/>
                    <a:p>
                      <a:r>
                        <a:rPr lang="es-VE" dirty="0" smtClean="0"/>
                        <a:t>11)Análisis e Interpretación</a:t>
                      </a:r>
                      <a:endParaRPr lang="es-VE" dirty="0"/>
                    </a:p>
                  </a:txBody>
                  <a:tcPr/>
                </a:tc>
                <a:tc>
                  <a:txBody>
                    <a:bodyPr/>
                    <a:lstStyle/>
                    <a:p>
                      <a:endParaRPr lang="es-VE"/>
                    </a:p>
                  </a:txBody>
                  <a:tcPr/>
                </a:tc>
              </a:tr>
              <a:tr h="347508">
                <a:tc>
                  <a:txBody>
                    <a:bodyPr/>
                    <a:lstStyle/>
                    <a:p>
                      <a:r>
                        <a:rPr lang="es-VE" dirty="0" smtClean="0"/>
                        <a:t>12)Redacción</a:t>
                      </a:r>
                      <a:endParaRPr lang="es-VE" dirty="0"/>
                    </a:p>
                  </a:txBody>
                  <a:tcPr/>
                </a:tc>
                <a:tc>
                  <a:txBody>
                    <a:bodyPr/>
                    <a:lstStyle/>
                    <a:p>
                      <a:endParaRPr lang="es-VE"/>
                    </a:p>
                  </a:txBody>
                  <a:tcPr/>
                </a:tc>
              </a:tr>
              <a:tr h="347508">
                <a:tc>
                  <a:txBody>
                    <a:bodyPr/>
                    <a:lstStyle/>
                    <a:p>
                      <a:r>
                        <a:rPr lang="es-VE" dirty="0" smtClean="0"/>
                        <a:t>Semanas</a:t>
                      </a:r>
                      <a:endParaRPr lang="es-VE" dirty="0"/>
                    </a:p>
                  </a:txBody>
                  <a:tcPr/>
                </a:tc>
                <a:tc>
                  <a:txBody>
                    <a:bodyPr/>
                    <a:lstStyle/>
                    <a:p>
                      <a:r>
                        <a:rPr lang="es-VE" dirty="0" smtClean="0"/>
                        <a:t>1,2,3,4,5,6,7,8,9,10….</a:t>
                      </a:r>
                      <a:endParaRPr lang="es-VE" dirty="0"/>
                    </a:p>
                  </a:txBody>
                  <a:tcPr/>
                </a:tc>
              </a:tr>
            </a:tbl>
          </a:graphicData>
        </a:graphic>
      </p:graphicFrame>
      <p:sp>
        <p:nvSpPr>
          <p:cNvPr id="3" name="2 CuadroTexto"/>
          <p:cNvSpPr txBox="1"/>
          <p:nvPr/>
        </p:nvSpPr>
        <p:spPr>
          <a:xfrm>
            <a:off x="6715140" y="571480"/>
            <a:ext cx="2000264" cy="707886"/>
          </a:xfrm>
          <a:prstGeom prst="rect">
            <a:avLst/>
          </a:prstGeom>
          <a:noFill/>
        </p:spPr>
        <p:txBody>
          <a:bodyPr wrap="square" rtlCol="0">
            <a:spAutoFit/>
          </a:bodyPr>
          <a:lstStyle/>
          <a:p>
            <a:r>
              <a:rPr lang="es-VE" sz="2000" dirty="0" smtClean="0"/>
              <a:t>Ejemplo de un Cronograma</a:t>
            </a:r>
            <a:endParaRPr lang="es-VE"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00034" y="785794"/>
            <a:ext cx="7358114" cy="4524315"/>
          </a:xfrm>
          <a:prstGeom prst="rect">
            <a:avLst/>
          </a:prstGeom>
          <a:noFill/>
        </p:spPr>
        <p:txBody>
          <a:bodyPr wrap="square" rtlCol="0">
            <a:spAutoFit/>
          </a:bodyPr>
          <a:lstStyle/>
          <a:p>
            <a:r>
              <a:rPr lang="es-VE" dirty="0"/>
              <a:t>V.- </a:t>
            </a:r>
            <a:r>
              <a:rPr lang="es-VE" dirty="0" smtClean="0"/>
              <a:t>BIBLIOGRAFÍA</a:t>
            </a:r>
          </a:p>
          <a:p>
            <a:endParaRPr lang="es-VE" dirty="0"/>
          </a:p>
          <a:p>
            <a:r>
              <a:rPr lang="es-VE" dirty="0"/>
              <a:t>En la bibliografía se registran las obras que tratan del tema, implícita o explícitamente, no es recomendable citar obras de cultura general, como enciclopedias, diccionarios, etc</a:t>
            </a:r>
            <a:r>
              <a:rPr lang="es-VE" dirty="0" smtClean="0"/>
              <a:t>.</a:t>
            </a:r>
          </a:p>
          <a:p>
            <a:endParaRPr lang="es-VE" dirty="0"/>
          </a:p>
          <a:p>
            <a:r>
              <a:rPr lang="es-VE" dirty="0"/>
              <a:t>La lista bibliográfica o referencia bibliográfica puede subdividirse en dos partes</a:t>
            </a:r>
            <a:r>
              <a:rPr lang="es-VE" dirty="0" smtClean="0"/>
              <a:t>:</a:t>
            </a:r>
          </a:p>
          <a:p>
            <a:endParaRPr lang="es-VE" dirty="0"/>
          </a:p>
          <a:p>
            <a:r>
              <a:rPr lang="es-VE" dirty="0"/>
              <a:t>Fuentes bibliográficas consultadas.</a:t>
            </a:r>
          </a:p>
          <a:p>
            <a:r>
              <a:rPr lang="es-VE" dirty="0"/>
              <a:t>Fuentes bibliográficas para consultar</a:t>
            </a:r>
            <a:r>
              <a:rPr lang="es-VE" dirty="0" smtClean="0"/>
              <a:t>.</a:t>
            </a:r>
          </a:p>
          <a:p>
            <a:endParaRPr lang="es-VE" dirty="0"/>
          </a:p>
          <a:p>
            <a:r>
              <a:rPr lang="es-VE" dirty="0"/>
              <a:t>Recuerde que este es un esquema del proyecto de investigación, es la guía de lo que va a investigar, en ningún caso es la INVESTIGACION como tal.</a:t>
            </a:r>
          </a:p>
          <a:p>
            <a:endParaRPr lang="es-V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http://secta.zonalibre.org/archives/gracias.gif"/>
          <p:cNvPicPr>
            <a:picLocks noChangeAspect="1" noChangeArrowheads="1"/>
          </p:cNvPicPr>
          <p:nvPr/>
        </p:nvPicPr>
        <p:blipFill>
          <a:blip r:embed="rId2" cstate="print"/>
          <a:srcRect/>
          <a:stretch>
            <a:fillRect/>
          </a:stretch>
        </p:blipFill>
        <p:spPr bwMode="auto">
          <a:xfrm>
            <a:off x="0" y="-58629"/>
            <a:ext cx="9144000" cy="6916629"/>
          </a:xfrm>
          <a:prstGeom prst="rect">
            <a:avLst/>
          </a:prstGeom>
          <a:noFill/>
        </p:spPr>
      </p:pic>
      <p:pic>
        <p:nvPicPr>
          <p:cNvPr id="31750" name="Picture 6" descr="http://t2.gstatic.com/images?q=tbn:ANd9GcTQSYSuHobhaTUYHpQTMMr_VP7UGaE-DxS_NsSdll2pJ0B9Z0VC"/>
          <p:cNvPicPr>
            <a:picLocks noChangeAspect="1" noChangeArrowheads="1"/>
          </p:cNvPicPr>
          <p:nvPr/>
        </p:nvPicPr>
        <p:blipFill>
          <a:blip r:embed="rId3" cstate="print"/>
          <a:srcRect/>
          <a:stretch>
            <a:fillRect/>
          </a:stretch>
        </p:blipFill>
        <p:spPr bwMode="auto">
          <a:xfrm>
            <a:off x="6500826" y="4140497"/>
            <a:ext cx="2338389" cy="2369847"/>
          </a:xfrm>
          <a:prstGeom prst="rect">
            <a:avLst/>
          </a:prstGeom>
          <a:noFill/>
        </p:spPr>
      </p:pic>
    </p:spTree>
  </p:cSld>
  <p:clrMapOvr>
    <a:masterClrMapping/>
  </p:clrMapOvr>
</p:sld>
</file>

<file path=ppt/theme/theme1.xml><?xml version="1.0" encoding="utf-8"?>
<a:theme xmlns:a="http://schemas.openxmlformats.org/drawingml/2006/main" name="Técnico">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210</TotalTime>
  <Words>747</Words>
  <Application>Microsoft Office PowerPoint</Application>
  <PresentationFormat>Presentación en pantalla (4:3)</PresentationFormat>
  <Paragraphs>155</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Técnico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Ceferina</dc:creator>
  <cp:lastModifiedBy>Usuario</cp:lastModifiedBy>
  <cp:revision>22</cp:revision>
  <dcterms:created xsi:type="dcterms:W3CDTF">2012-06-13T15:32:53Z</dcterms:created>
  <dcterms:modified xsi:type="dcterms:W3CDTF">2015-04-28T10:48:41Z</dcterms:modified>
</cp:coreProperties>
</file>